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316"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17" r:id="rId55"/>
    <p:sldId id="311" r:id="rId56"/>
    <p:sldId id="312" r:id="rId57"/>
    <p:sldId id="309" r:id="rId58"/>
    <p:sldId id="318" r:id="rId59"/>
    <p:sldId id="313" r:id="rId60"/>
    <p:sldId id="310" r:id="rId61"/>
    <p:sldId id="315" r:id="rId62"/>
  </p:sldIdLst>
  <p:sldSz cx="18288000" cy="10287000"/>
  <p:notesSz cx="6858000" cy="9144000"/>
  <p:embeddedFontLst>
    <p:embeddedFont>
      <p:font typeface="Playlist Script" panose="020B0604020202020204" charset="0"/>
      <p:regular r:id="rId64"/>
    </p:embeddedFont>
    <p:embeddedFont>
      <p:font typeface="Open Sans Italics" panose="020B0604020202020204" charset="0"/>
      <p:regular r:id="rId65"/>
    </p:embeddedFont>
    <p:embeddedFont>
      <p:font typeface="Open Sans Bold" panose="020B0604020202020204" charset="0"/>
      <p:regular r:id="rId66"/>
    </p:embeddedFont>
    <p:embeddedFont>
      <p:font typeface="Poppins Bold" panose="020B0604020202020204" charset="0"/>
      <p:regular r:id="rId67"/>
    </p:embeddedFont>
    <p:embeddedFont>
      <p:font typeface="ITC Benguiat" panose="020B0604020202020204" charset="0"/>
      <p:regular r:id="rId68"/>
    </p:embeddedFont>
    <p:embeddedFont>
      <p:font typeface="More Sugar" panose="020B0604020202020204" charset="0"/>
      <p:regular r:id="rId69"/>
    </p:embeddedFont>
    <p:embeddedFont>
      <p:font typeface="Open Sans" panose="020B0604020202020204" charset="0"/>
      <p:regular r:id="rId70"/>
    </p:embeddedFont>
    <p:embeddedFont>
      <p:font typeface="Calibri" panose="020F0502020204030204" pitchFamily="34" charset="0"/>
      <p:regular r:id="rId71"/>
      <p:bold r:id="rId72"/>
      <p:italic r:id="rId73"/>
      <p:boldItalic r:id="rId74"/>
    </p:embeddedFont>
    <p:embeddedFont>
      <p:font typeface="Poppins Bold Italics" panose="020B0604020202020204" charset="0"/>
      <p:regular r:id="rId75"/>
    </p:embeddedFont>
    <p:embeddedFont>
      <p:font typeface="Noto Serif Display" panose="020B0604020202020204"/>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94E0A-E287-411E-8E05-6E6DF760D253}" type="datetimeFigureOut">
              <a:rPr lang="en-US" smtClean="0"/>
              <a:t>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B7718-9828-445B-A4BD-D7E2C90F2566}" type="slidenum">
              <a:rPr lang="en-US" smtClean="0"/>
              <a:t>‹#›</a:t>
            </a:fld>
            <a:endParaRPr lang="en-US"/>
          </a:p>
        </p:txBody>
      </p:sp>
    </p:spTree>
    <p:extLst>
      <p:ext uri="{BB962C8B-B14F-4D97-AF65-F5344CB8AC3E}">
        <p14:creationId xmlns:p14="http://schemas.microsoft.com/office/powerpoint/2010/main" val="2937326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7.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7.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23.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23.png"/><Relationship Id="rId4" Type="http://schemas.openxmlformats.org/officeDocument/2006/relationships/image" Target="../media/image41.svg"/></Relationships>
</file>

<file path=ppt/slides/_rels/slide15.xml.rels><?xml version="1.0" encoding="UTF-8" standalone="yes"?>
<Relationships xmlns="http://schemas.openxmlformats.org/package/2006/relationships"><Relationship Id="rId3" Type="http://schemas.openxmlformats.org/officeDocument/2006/relationships/image" Target="../media/image28.gif"/><Relationship Id="rId7" Type="http://schemas.openxmlformats.org/officeDocument/2006/relationships/image" Target="../media/image45.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6.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23.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7.xml"/><Relationship Id="rId1" Type="http://schemas.openxmlformats.org/officeDocument/2006/relationships/video" Target="https://www.youtube.com/embed/_LvlsujEL_Y"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jpe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jpeg"/><Relationship Id="rId5" Type="http://schemas.openxmlformats.org/officeDocument/2006/relationships/image" Target="../media/image4.sv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13.svg"/><Relationship Id="rId14" Type="http://schemas.openxmlformats.org/officeDocument/2006/relationships/image" Target="../media/image12.jpe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gif"/><Relationship Id="rId7" Type="http://schemas.openxmlformats.org/officeDocument/2006/relationships/image" Target="../media/image36.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7.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39.png"/><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39.png"/><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39.png"/><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39.png"/><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39.png"/><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39.png"/><Relationship Id="rId4" Type="http://schemas.openxmlformats.org/officeDocument/2006/relationships/image" Target="../media/image36.sv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5.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3.gif"/><Relationship Id="rId4" Type="http://schemas.openxmlformats.org/officeDocument/2006/relationships/image" Target="../media/image36.svg"/></Relationships>
</file>

<file path=ppt/slides/_rels/slide2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29.png"/><Relationship Id="rId4" Type="http://schemas.openxmlformats.org/officeDocument/2006/relationships/image" Target="../media/image36.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jpe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jpeg"/><Relationship Id="rId5" Type="http://schemas.openxmlformats.org/officeDocument/2006/relationships/image" Target="../media/image4.sv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13.svg"/><Relationship Id="rId1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29.png"/><Relationship Id="rId4" Type="http://schemas.openxmlformats.org/officeDocument/2006/relationships/image" Target="../media/image36.svg"/></Relationships>
</file>

<file path=ppt/slides/_rels/slide3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39.png"/><Relationship Id="rId4" Type="http://schemas.openxmlformats.org/officeDocument/2006/relationships/image" Target="../media/image36.svg"/></Relationships>
</file>

<file path=ppt/slides/_rels/slide3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29.png"/><Relationship Id="rId4" Type="http://schemas.openxmlformats.org/officeDocument/2006/relationships/image" Target="../media/image36.svg"/></Relationships>
</file>

<file path=ppt/slides/_rels/slide3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29.png"/><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8.gif"/><Relationship Id="rId7" Type="http://schemas.openxmlformats.org/officeDocument/2006/relationships/image" Target="../media/image45.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6.svg"/><Relationship Id="rId5" Type="http://schemas.openxmlformats.org/officeDocument/2006/relationships/image" Target="../media/image57.svg"/><Relationship Id="rId10" Type="http://schemas.openxmlformats.org/officeDocument/2006/relationships/image" Target="../media/image23.png"/><Relationship Id="rId4" Type="http://schemas.openxmlformats.org/officeDocument/2006/relationships/image" Target="../media/image39.png"/><Relationship Id="rId9" Type="http://schemas.openxmlformats.org/officeDocument/2006/relationships/image" Target="../media/image41.svg"/></Relationships>
</file>

<file path=ppt/slides/_rels/slide3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38.gif"/><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29.png"/><Relationship Id="rId10" Type="http://schemas.openxmlformats.org/officeDocument/2006/relationships/image" Target="../media/image70.svg"/><Relationship Id="rId4" Type="http://schemas.openxmlformats.org/officeDocument/2006/relationships/image" Target="../media/image47.png"/><Relationship Id="rId9" Type="http://schemas.openxmlformats.org/officeDocument/2006/relationships/image" Target="../media/image50.png"/></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gif"/><Relationship Id="rId7" Type="http://schemas.openxmlformats.org/officeDocument/2006/relationships/image" Target="../media/image68.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5.svg"/><Relationship Id="rId4" Type="http://schemas.openxmlformats.org/officeDocument/2006/relationships/image" Target="../media/image29.png"/><Relationship Id="rId9" Type="http://schemas.openxmlformats.org/officeDocument/2006/relationships/image" Target="../media/image70.sv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gif"/><Relationship Id="rId7" Type="http://schemas.openxmlformats.org/officeDocument/2006/relationships/image" Target="../media/image68.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5.svg"/><Relationship Id="rId4" Type="http://schemas.openxmlformats.org/officeDocument/2006/relationships/image" Target="../media/image29.png"/><Relationship Id="rId9" Type="http://schemas.openxmlformats.org/officeDocument/2006/relationships/image" Target="../media/image70.svg"/></Relationships>
</file>

<file path=ppt/slides/_rels/slide3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jpe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jpeg"/><Relationship Id="rId5" Type="http://schemas.openxmlformats.org/officeDocument/2006/relationships/image" Target="../media/image4.svg"/><Relationship Id="rId10" Type="http://schemas.openxmlformats.org/officeDocument/2006/relationships/image" Target="../media/image11.jpeg"/><Relationship Id="rId4" Type="http://schemas.openxmlformats.org/officeDocument/2006/relationships/image" Target="../media/image2.png"/><Relationship Id="rId9" Type="http://schemas.openxmlformats.org/officeDocument/2006/relationships/image" Target="../media/image13.svg"/><Relationship Id="rId1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43.gif"/><Relationship Id="rId7" Type="http://schemas.openxmlformats.org/officeDocument/2006/relationships/image" Target="../media/image45.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70.sv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24.png"/><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38.gif"/><Relationship Id="rId5" Type="http://schemas.openxmlformats.org/officeDocument/2006/relationships/image" Target="../media/image23.png"/><Relationship Id="rId10" Type="http://schemas.openxmlformats.org/officeDocument/2006/relationships/image" Target="../media/image81.svg"/><Relationship Id="rId4" Type="http://schemas.openxmlformats.org/officeDocument/2006/relationships/image" Target="../media/image38.svg"/><Relationship Id="rId9"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8.gif"/><Relationship Id="rId7" Type="http://schemas.openxmlformats.org/officeDocument/2006/relationships/image" Target="../media/image29.png"/><Relationship Id="rId12" Type="http://schemas.openxmlformats.org/officeDocument/2006/relationships/image" Target="../media/image75.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84.svg"/><Relationship Id="rId11" Type="http://schemas.openxmlformats.org/officeDocument/2006/relationships/image" Target="../media/image54.png"/><Relationship Id="rId5" Type="http://schemas.openxmlformats.org/officeDocument/2006/relationships/image" Target="../media/image60.png"/><Relationship Id="rId10" Type="http://schemas.openxmlformats.org/officeDocument/2006/relationships/image" Target="../media/image41.svg"/><Relationship Id="rId4" Type="http://schemas.openxmlformats.org/officeDocument/2006/relationships/image" Target="../media/image47.png"/><Relationship Id="rId9"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90.svg"/><Relationship Id="rId3" Type="http://schemas.openxmlformats.org/officeDocument/2006/relationships/image" Target="../media/image38.gif"/><Relationship Id="rId7" Type="http://schemas.openxmlformats.org/officeDocument/2006/relationships/image" Target="../media/image45.svg"/><Relationship Id="rId12"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64.gif"/><Relationship Id="rId5" Type="http://schemas.openxmlformats.org/officeDocument/2006/relationships/image" Target="../media/image81.svg"/><Relationship Id="rId10" Type="http://schemas.openxmlformats.org/officeDocument/2006/relationships/image" Target="../media/image75.svg"/><Relationship Id="rId4" Type="http://schemas.openxmlformats.org/officeDocument/2006/relationships/image" Target="../media/image58.png"/><Relationship Id="rId9"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5.sv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5.sv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5.sv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5.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jpe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jpeg"/><Relationship Id="rId5" Type="http://schemas.openxmlformats.org/officeDocument/2006/relationships/image" Target="../media/image4.svg"/><Relationship Id="rId10" Type="http://schemas.openxmlformats.org/officeDocument/2006/relationships/image" Target="../media/image12.jpeg"/><Relationship Id="rId4" Type="http://schemas.openxmlformats.org/officeDocument/2006/relationships/image" Target="../media/image2.png"/><Relationship Id="rId9" Type="http://schemas.openxmlformats.org/officeDocument/2006/relationships/image" Target="../media/image13.svg"/><Relationship Id="rId1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5.sv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5.sv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image" Target="../media/image27.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5.svg"/></Relationships>
</file>

<file path=ppt/slides/_rels/slide55.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27.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5.svg"/><Relationship Id="rId4" Type="http://schemas.openxmlformats.org/officeDocument/2006/relationships/image" Target="../media/image16.png"/><Relationship Id="rId9" Type="http://schemas.openxmlformats.org/officeDocument/2006/relationships/image" Target="../media/image68.jpg"/></Relationships>
</file>

<file path=ppt/slides/_rels/slide5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7.svg"/><Relationship Id="rId7" Type="http://schemas.openxmlformats.org/officeDocument/2006/relationships/image" Target="../media/image9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25.svg"/><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5.svg"/></Relationships>
</file>

<file path=ppt/slides/_rels/slide5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1.jpg"/><Relationship Id="rId5" Type="http://schemas.openxmlformats.org/officeDocument/2006/relationships/image" Target="../media/image25.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jpe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8.jpe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2.png"/><Relationship Id="rId9" Type="http://schemas.openxmlformats.org/officeDocument/2006/relationships/image" Target="../media/image13.svg"/><Relationship Id="rId1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6.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5.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7AECB"/>
        </a:solidFill>
        <a:effectLst/>
      </p:bgPr>
    </p:bg>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4247327" y="1419139"/>
            <a:ext cx="9210768" cy="6597213"/>
          </a:xfrm>
          <a:custGeom>
            <a:avLst/>
            <a:gdLst/>
            <a:ahLst/>
            <a:cxnLst/>
            <a:rect l="l" t="t" r="r" b="b"/>
            <a:pathLst>
              <a:path w="9210768" h="6597213">
                <a:moveTo>
                  <a:pt x="0" y="0"/>
                </a:moveTo>
                <a:lnTo>
                  <a:pt x="9210768" y="0"/>
                </a:lnTo>
                <a:lnTo>
                  <a:pt x="9210768" y="6597213"/>
                </a:lnTo>
                <a:lnTo>
                  <a:pt x="0" y="659721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7" name="Group 7"/>
          <p:cNvGrpSpPr/>
          <p:nvPr/>
        </p:nvGrpSpPr>
        <p:grpSpPr>
          <a:xfrm>
            <a:off x="15795479" y="1730463"/>
            <a:ext cx="378543" cy="37854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418789" y="7637809"/>
            <a:ext cx="378543" cy="37854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339146" y="266474"/>
            <a:ext cx="2853850" cy="1386793"/>
          </a:xfrm>
          <a:custGeom>
            <a:avLst/>
            <a:gdLst/>
            <a:ahLst/>
            <a:cxnLst/>
            <a:rect l="l" t="t" r="r" b="b"/>
            <a:pathLst>
              <a:path w="2853850" h="1386793">
                <a:moveTo>
                  <a:pt x="0" y="0"/>
                </a:moveTo>
                <a:lnTo>
                  <a:pt x="2853850" y="0"/>
                </a:lnTo>
                <a:lnTo>
                  <a:pt x="2853850" y="1386793"/>
                </a:lnTo>
                <a:lnTo>
                  <a:pt x="0" y="1386793"/>
                </a:lnTo>
                <a:lnTo>
                  <a:pt x="0" y="0"/>
                </a:lnTo>
                <a:close/>
              </a:path>
            </a:pathLst>
          </a:custGeom>
          <a:blipFill>
            <a:blip r:embed="rId8"/>
            <a:stretch>
              <a:fillRect/>
            </a:stretch>
          </a:blipFill>
        </p:spPr>
      </p:sp>
      <p:sp>
        <p:nvSpPr>
          <p:cNvPr id="14" name="Freeform 14"/>
          <p:cNvSpPr/>
          <p:nvPr/>
        </p:nvSpPr>
        <p:spPr>
          <a:xfrm>
            <a:off x="10276612" y="6156201"/>
            <a:ext cx="2238534" cy="1913832"/>
          </a:xfrm>
          <a:custGeom>
            <a:avLst/>
            <a:gdLst/>
            <a:ahLst/>
            <a:cxnLst/>
            <a:rect l="l" t="t" r="r" b="b"/>
            <a:pathLst>
              <a:path w="2238534" h="1913832">
                <a:moveTo>
                  <a:pt x="0" y="0"/>
                </a:moveTo>
                <a:lnTo>
                  <a:pt x="2238534" y="0"/>
                </a:lnTo>
                <a:lnTo>
                  <a:pt x="2238534" y="1913832"/>
                </a:lnTo>
                <a:lnTo>
                  <a:pt x="0" y="191383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5" name="TextBox 15"/>
          <p:cNvSpPr txBox="1"/>
          <p:nvPr/>
        </p:nvSpPr>
        <p:spPr>
          <a:xfrm>
            <a:off x="6354942" y="3775456"/>
            <a:ext cx="5040938" cy="1155556"/>
          </a:xfrm>
          <a:prstGeom prst="rect">
            <a:avLst/>
          </a:prstGeom>
        </p:spPr>
        <p:txBody>
          <a:bodyPr lIns="0" tIns="0" rIns="0" bIns="0" rtlCol="0" anchor="t">
            <a:spAutoFit/>
          </a:bodyPr>
          <a:lstStyle/>
          <a:p>
            <a:pPr algn="ctr">
              <a:lnSpc>
                <a:spcPts val="7232"/>
              </a:lnSpc>
            </a:pPr>
            <a:r>
              <a:rPr lang="en-US" sz="8035" spc="-160">
                <a:solidFill>
                  <a:srgbClr val="8B0B01"/>
                </a:solidFill>
                <a:latin typeface="ITC Benguiat"/>
                <a:ea typeface="ITC Benguiat"/>
                <a:cs typeface="ITC Benguiat"/>
                <a:sym typeface="ITC Benguiat"/>
              </a:rPr>
              <a:t>ĐỀ TÀI</a:t>
            </a:r>
          </a:p>
        </p:txBody>
      </p:sp>
      <p:sp>
        <p:nvSpPr>
          <p:cNvPr id="16" name="TextBox 16"/>
          <p:cNvSpPr txBox="1"/>
          <p:nvPr/>
        </p:nvSpPr>
        <p:spPr>
          <a:xfrm>
            <a:off x="4416595" y="4524591"/>
            <a:ext cx="9317087" cy="1631610"/>
          </a:xfrm>
          <a:prstGeom prst="rect">
            <a:avLst/>
          </a:prstGeom>
        </p:spPr>
        <p:txBody>
          <a:bodyPr lIns="0" tIns="0" rIns="0" bIns="0" rtlCol="0" anchor="t">
            <a:spAutoFit/>
          </a:bodyPr>
          <a:lstStyle/>
          <a:p>
            <a:pPr algn="l">
              <a:lnSpc>
                <a:spcPts val="12588"/>
              </a:lnSpc>
            </a:pPr>
            <a:r>
              <a:rPr lang="en-US" sz="10946">
                <a:solidFill>
                  <a:srgbClr val="000000"/>
                </a:solidFill>
                <a:latin typeface="Playlist Script"/>
                <a:ea typeface="Playlist Script"/>
                <a:cs typeface="Playlist Script"/>
                <a:sym typeface="Playlist Script"/>
              </a:rPr>
              <a:t>Buôn bán nữ trang</a:t>
            </a:r>
          </a:p>
        </p:txBody>
      </p:sp>
      <p:sp>
        <p:nvSpPr>
          <p:cNvPr id="17" name="TextBox 17"/>
          <p:cNvSpPr txBox="1"/>
          <p:nvPr/>
        </p:nvSpPr>
        <p:spPr>
          <a:xfrm>
            <a:off x="1766071" y="508866"/>
            <a:ext cx="14218679" cy="1144401"/>
          </a:xfrm>
          <a:prstGeom prst="rect">
            <a:avLst/>
          </a:prstGeom>
        </p:spPr>
        <p:txBody>
          <a:bodyPr lIns="0" tIns="0" rIns="0" bIns="0" rtlCol="0" anchor="t">
            <a:spAutoFit/>
          </a:bodyPr>
          <a:lstStyle/>
          <a:p>
            <a:pPr algn="ctr">
              <a:lnSpc>
                <a:spcPts val="4647"/>
              </a:lnSpc>
            </a:pPr>
            <a:r>
              <a:rPr lang="en-US" sz="3319" b="1" u="sng" dirty="0">
                <a:solidFill>
                  <a:srgbClr val="000000"/>
                </a:solidFill>
                <a:latin typeface="Open Sans Bold"/>
                <a:ea typeface="Open Sans Bold"/>
                <a:cs typeface="Open Sans Bold"/>
                <a:sym typeface="Open Sans Bold"/>
              </a:rPr>
              <a:t>TRƯỜNG ĐẠI HỌC SƯ PHẠM TP HCM</a:t>
            </a:r>
          </a:p>
          <a:p>
            <a:pPr algn="ctr">
              <a:lnSpc>
                <a:spcPts val="4647"/>
              </a:lnSpc>
              <a:spcBef>
                <a:spcPct val="0"/>
              </a:spcBef>
            </a:pPr>
            <a:r>
              <a:rPr lang="en-US" sz="3319" b="1" u="sng" dirty="0">
                <a:solidFill>
                  <a:srgbClr val="000000"/>
                </a:solidFill>
                <a:latin typeface="Open Sans Bold"/>
                <a:ea typeface="Open Sans Bold"/>
                <a:cs typeface="Open Sans Bold"/>
                <a:sym typeface="Open Sans Bold"/>
              </a:rPr>
              <a:t>KHOA CÔNG NGHỆ THÔNG TIN</a:t>
            </a:r>
          </a:p>
        </p:txBody>
      </p:sp>
      <p:sp>
        <p:nvSpPr>
          <p:cNvPr id="18" name="TextBox 18"/>
          <p:cNvSpPr txBox="1"/>
          <p:nvPr/>
        </p:nvSpPr>
        <p:spPr>
          <a:xfrm>
            <a:off x="5066475" y="2636312"/>
            <a:ext cx="7617871" cy="802429"/>
          </a:xfrm>
          <a:prstGeom prst="rect">
            <a:avLst/>
          </a:prstGeom>
        </p:spPr>
        <p:txBody>
          <a:bodyPr lIns="0" tIns="0" rIns="0" bIns="0" rtlCol="0" anchor="t">
            <a:spAutoFit/>
          </a:bodyPr>
          <a:lstStyle/>
          <a:p>
            <a:pPr algn="ctr">
              <a:lnSpc>
                <a:spcPts val="6696"/>
              </a:lnSpc>
              <a:spcBef>
                <a:spcPct val="0"/>
              </a:spcBef>
            </a:pPr>
            <a:r>
              <a:rPr lang="en-US" sz="4783" b="1">
                <a:solidFill>
                  <a:srgbClr val="000000"/>
                </a:solidFill>
                <a:latin typeface="Open Sans Bold"/>
                <a:ea typeface="Open Sans Bold"/>
                <a:cs typeface="Open Sans Bold"/>
                <a:sym typeface="Open Sans Bold"/>
              </a:rPr>
              <a:t>BÁO CÁO ĐỒ ÁN WED</a:t>
            </a:r>
          </a:p>
        </p:txBody>
      </p:sp>
      <p:sp>
        <p:nvSpPr>
          <p:cNvPr id="19" name="TextBox 19"/>
          <p:cNvSpPr txBox="1"/>
          <p:nvPr/>
        </p:nvSpPr>
        <p:spPr>
          <a:xfrm>
            <a:off x="339146" y="8576819"/>
            <a:ext cx="7816361" cy="1349535"/>
          </a:xfrm>
          <a:prstGeom prst="rect">
            <a:avLst/>
          </a:prstGeom>
        </p:spPr>
        <p:txBody>
          <a:bodyPr lIns="0" tIns="0" rIns="0" bIns="0" rtlCol="0" anchor="t">
            <a:spAutoFit/>
          </a:bodyPr>
          <a:lstStyle/>
          <a:p>
            <a:pPr algn="l">
              <a:lnSpc>
                <a:spcPts val="5416"/>
              </a:lnSpc>
            </a:pPr>
            <a:r>
              <a:rPr lang="en-US" sz="3868" b="1">
                <a:solidFill>
                  <a:srgbClr val="3A1616"/>
                </a:solidFill>
                <a:latin typeface="Open Sans Bold"/>
                <a:ea typeface="Open Sans Bold"/>
                <a:cs typeface="Open Sans Bold"/>
                <a:sym typeface="Open Sans Bold"/>
              </a:rPr>
              <a:t>Nhóm: Nam Thanh Nữ Tú</a:t>
            </a:r>
          </a:p>
          <a:p>
            <a:pPr algn="l">
              <a:lnSpc>
                <a:spcPts val="5416"/>
              </a:lnSpc>
              <a:spcBef>
                <a:spcPct val="0"/>
              </a:spcBef>
            </a:pPr>
            <a:r>
              <a:rPr lang="en-US" sz="3868" b="1">
                <a:solidFill>
                  <a:srgbClr val="3A1616"/>
                </a:solidFill>
                <a:latin typeface="Open Sans Bold"/>
                <a:ea typeface="Open Sans Bold"/>
                <a:cs typeface="Open Sans Bold"/>
                <a:sym typeface="Open Sans Bold"/>
              </a:rPr>
              <a:t>Lớp: 50.01.CNTT.B</a:t>
            </a:r>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V="1">
            <a:off x="-477971" y="0"/>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849689" y="3065656"/>
            <a:ext cx="5302460" cy="5302460"/>
          </a:xfrm>
          <a:custGeom>
            <a:avLst/>
            <a:gdLst/>
            <a:ahLst/>
            <a:cxnLst/>
            <a:rect l="l" t="t" r="r" b="b"/>
            <a:pathLst>
              <a:path w="5302460" h="5302460">
                <a:moveTo>
                  <a:pt x="0" y="0"/>
                </a:moveTo>
                <a:lnTo>
                  <a:pt x="5302460" y="0"/>
                </a:lnTo>
                <a:lnTo>
                  <a:pt x="5302460" y="5302460"/>
                </a:lnTo>
                <a:lnTo>
                  <a:pt x="0" y="530246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6396206" y="3021925"/>
            <a:ext cx="5302460" cy="5302460"/>
          </a:xfrm>
          <a:custGeom>
            <a:avLst/>
            <a:gdLst/>
            <a:ahLst/>
            <a:cxnLst/>
            <a:rect l="l" t="t" r="r" b="b"/>
            <a:pathLst>
              <a:path w="5302460" h="5302460">
                <a:moveTo>
                  <a:pt x="0" y="0"/>
                </a:moveTo>
                <a:lnTo>
                  <a:pt x="5302460" y="0"/>
                </a:lnTo>
                <a:lnTo>
                  <a:pt x="5302460" y="5302461"/>
                </a:lnTo>
                <a:lnTo>
                  <a:pt x="0" y="530246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a:off x="11814885" y="3065656"/>
            <a:ext cx="5302460" cy="5302460"/>
          </a:xfrm>
          <a:custGeom>
            <a:avLst/>
            <a:gdLst/>
            <a:ahLst/>
            <a:cxnLst/>
            <a:rect l="l" t="t" r="r" b="b"/>
            <a:pathLst>
              <a:path w="5302460" h="5302460">
                <a:moveTo>
                  <a:pt x="0" y="0"/>
                </a:moveTo>
                <a:lnTo>
                  <a:pt x="5302460" y="0"/>
                </a:lnTo>
                <a:lnTo>
                  <a:pt x="5302460" y="5302460"/>
                </a:lnTo>
                <a:lnTo>
                  <a:pt x="0" y="530246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Freeform 9"/>
          <p:cNvSpPr/>
          <p:nvPr/>
        </p:nvSpPr>
        <p:spPr>
          <a:xfrm>
            <a:off x="5106940" y="2272060"/>
            <a:ext cx="1633101" cy="1499731"/>
          </a:xfrm>
          <a:custGeom>
            <a:avLst/>
            <a:gdLst/>
            <a:ahLst/>
            <a:cxnLst/>
            <a:rect l="l" t="t" r="r" b="b"/>
            <a:pathLst>
              <a:path w="1633101" h="1499731">
                <a:moveTo>
                  <a:pt x="0" y="0"/>
                </a:moveTo>
                <a:lnTo>
                  <a:pt x="1633101" y="0"/>
                </a:lnTo>
                <a:lnTo>
                  <a:pt x="1633101" y="1499731"/>
                </a:lnTo>
                <a:lnTo>
                  <a:pt x="0" y="1499731"/>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0" name="Freeform 10"/>
          <p:cNvSpPr/>
          <p:nvPr/>
        </p:nvSpPr>
        <p:spPr>
          <a:xfrm>
            <a:off x="10979284" y="2315790"/>
            <a:ext cx="1633101" cy="1499731"/>
          </a:xfrm>
          <a:custGeom>
            <a:avLst/>
            <a:gdLst/>
            <a:ahLst/>
            <a:cxnLst/>
            <a:rect l="l" t="t" r="r" b="b"/>
            <a:pathLst>
              <a:path w="1633101" h="1499731">
                <a:moveTo>
                  <a:pt x="0" y="0"/>
                </a:moveTo>
                <a:lnTo>
                  <a:pt x="1633101" y="0"/>
                </a:lnTo>
                <a:lnTo>
                  <a:pt x="1633101" y="1499731"/>
                </a:lnTo>
                <a:lnTo>
                  <a:pt x="0" y="1499731"/>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11" name="Group 11"/>
          <p:cNvGrpSpPr/>
          <p:nvPr/>
        </p:nvGrpSpPr>
        <p:grpSpPr>
          <a:xfrm>
            <a:off x="16883051" y="8309083"/>
            <a:ext cx="1226527" cy="118066"/>
            <a:chOff x="0" y="0"/>
            <a:chExt cx="323036" cy="31095"/>
          </a:xfrm>
        </p:grpSpPr>
        <p:sp>
          <p:nvSpPr>
            <p:cNvPr id="12" name="Freeform 12"/>
            <p:cNvSpPr/>
            <p:nvPr/>
          </p:nvSpPr>
          <p:spPr>
            <a:xfrm>
              <a:off x="0" y="0"/>
              <a:ext cx="323036" cy="31095"/>
            </a:xfrm>
            <a:custGeom>
              <a:avLst/>
              <a:gdLst/>
              <a:ahLst/>
              <a:cxnLst/>
              <a:rect l="l" t="t" r="r" b="b"/>
              <a:pathLst>
                <a:path w="323036" h="31095">
                  <a:moveTo>
                    <a:pt x="0" y="0"/>
                  </a:moveTo>
                  <a:lnTo>
                    <a:pt x="323036" y="0"/>
                  </a:lnTo>
                  <a:lnTo>
                    <a:pt x="323036" y="31095"/>
                  </a:lnTo>
                  <a:lnTo>
                    <a:pt x="0" y="31095"/>
                  </a:lnTo>
                  <a:close/>
                </a:path>
              </a:pathLst>
            </a:custGeom>
            <a:solidFill>
              <a:srgbClr val="FFFAF0"/>
            </a:solidFill>
          </p:spPr>
        </p:sp>
        <p:sp>
          <p:nvSpPr>
            <p:cNvPr id="13" name="TextBox 13"/>
            <p:cNvSpPr txBox="1"/>
            <p:nvPr/>
          </p:nvSpPr>
          <p:spPr>
            <a:xfrm>
              <a:off x="0" y="-38100"/>
              <a:ext cx="323036" cy="6919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717884" y="3465872"/>
            <a:ext cx="77950" cy="779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922966" y="3465872"/>
            <a:ext cx="77950" cy="7795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152149" y="3465872"/>
            <a:ext cx="77950" cy="7795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357230" y="3465872"/>
            <a:ext cx="77950" cy="7795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10</a:t>
            </a:r>
          </a:p>
        </p:txBody>
      </p:sp>
      <p:sp>
        <p:nvSpPr>
          <p:cNvPr id="27" name="TextBox 27"/>
          <p:cNvSpPr txBox="1"/>
          <p:nvPr/>
        </p:nvSpPr>
        <p:spPr>
          <a:xfrm>
            <a:off x="388607" y="918197"/>
            <a:ext cx="6007598" cy="819765"/>
          </a:xfrm>
          <a:prstGeom prst="rect">
            <a:avLst/>
          </a:prstGeom>
        </p:spPr>
        <p:txBody>
          <a:bodyPr lIns="0" tIns="0" rIns="0" bIns="0" rtlCol="0" anchor="t">
            <a:spAutoFit/>
          </a:bodyPr>
          <a:lstStyle/>
          <a:p>
            <a:pPr algn="ctr">
              <a:lnSpc>
                <a:spcPts val="6791"/>
              </a:lnSpc>
              <a:spcBef>
                <a:spcPct val="0"/>
              </a:spcBef>
            </a:pPr>
            <a:r>
              <a:rPr lang="en-US" sz="4850" b="1" u="sng" dirty="0" err="1">
                <a:solidFill>
                  <a:srgbClr val="000000"/>
                </a:solidFill>
                <a:latin typeface="Open Sans Bold"/>
                <a:ea typeface="Open Sans Bold"/>
                <a:cs typeface="Open Sans Bold"/>
                <a:sym typeface="Open Sans Bold"/>
              </a:rPr>
              <a:t>Mục</a:t>
            </a:r>
            <a:r>
              <a:rPr lang="en-US" sz="4850" b="1" u="sng" dirty="0">
                <a:solidFill>
                  <a:srgbClr val="000000"/>
                </a:solidFill>
                <a:latin typeface="Open Sans Bold"/>
                <a:ea typeface="Open Sans Bold"/>
                <a:cs typeface="Open Sans Bold"/>
                <a:sym typeface="Open Sans Bold"/>
              </a:rPr>
              <a:t> </a:t>
            </a:r>
            <a:r>
              <a:rPr lang="en-US" sz="4850" b="1" u="sng" dirty="0" err="1">
                <a:solidFill>
                  <a:srgbClr val="000000"/>
                </a:solidFill>
                <a:latin typeface="Open Sans Bold"/>
                <a:ea typeface="Open Sans Bold"/>
                <a:cs typeface="Open Sans Bold"/>
                <a:sym typeface="Open Sans Bold"/>
              </a:rPr>
              <a:t>tiêu</a:t>
            </a:r>
            <a:r>
              <a:rPr lang="en-US" sz="4850" b="1" u="sng" dirty="0">
                <a:solidFill>
                  <a:srgbClr val="000000"/>
                </a:solidFill>
                <a:latin typeface="Open Sans Bold"/>
                <a:ea typeface="Open Sans Bold"/>
                <a:cs typeface="Open Sans Bold"/>
                <a:sym typeface="Open Sans Bold"/>
              </a:rPr>
              <a:t> </a:t>
            </a:r>
            <a:r>
              <a:rPr lang="en-US" sz="4850" b="1" u="sng" dirty="0" err="1">
                <a:solidFill>
                  <a:srgbClr val="000000"/>
                </a:solidFill>
                <a:latin typeface="Open Sans Bold"/>
                <a:ea typeface="Open Sans Bold"/>
                <a:cs typeface="Open Sans Bold"/>
                <a:sym typeface="Open Sans Bold"/>
              </a:rPr>
              <a:t>đề</a:t>
            </a:r>
            <a:r>
              <a:rPr lang="en-US" sz="4850" b="1" u="sng" dirty="0">
                <a:solidFill>
                  <a:srgbClr val="000000"/>
                </a:solidFill>
                <a:latin typeface="Open Sans Bold"/>
                <a:ea typeface="Open Sans Bold"/>
                <a:cs typeface="Open Sans Bold"/>
                <a:sym typeface="Open Sans Bold"/>
              </a:rPr>
              <a:t> </a:t>
            </a:r>
            <a:r>
              <a:rPr lang="en-US" sz="4850" b="1" u="sng" dirty="0" err="1">
                <a:solidFill>
                  <a:srgbClr val="000000"/>
                </a:solidFill>
                <a:latin typeface="Open Sans Bold"/>
                <a:ea typeface="Open Sans Bold"/>
                <a:cs typeface="Open Sans Bold"/>
                <a:sym typeface="Open Sans Bold"/>
              </a:rPr>
              <a:t>tài</a:t>
            </a:r>
            <a:endParaRPr lang="en-US" sz="4850" b="1" u="sng" dirty="0">
              <a:solidFill>
                <a:srgbClr val="000000"/>
              </a:solidFill>
              <a:latin typeface="Open Sans Bold"/>
              <a:ea typeface="Open Sans Bold"/>
              <a:cs typeface="Open Sans Bold"/>
              <a:sym typeface="Open Sans Bold"/>
            </a:endParaRPr>
          </a:p>
        </p:txBody>
      </p:sp>
      <p:sp>
        <p:nvSpPr>
          <p:cNvPr id="28" name="TextBox 28"/>
          <p:cNvSpPr txBox="1"/>
          <p:nvPr/>
        </p:nvSpPr>
        <p:spPr>
          <a:xfrm>
            <a:off x="1078347" y="3477147"/>
            <a:ext cx="4845143" cy="4015265"/>
          </a:xfrm>
          <a:prstGeom prst="rect">
            <a:avLst/>
          </a:prstGeom>
        </p:spPr>
        <p:txBody>
          <a:bodyPr lIns="0" tIns="0" rIns="0" bIns="0" rtlCol="0" anchor="t">
            <a:spAutoFit/>
          </a:bodyPr>
          <a:lstStyle/>
          <a:p>
            <a:pPr algn="ctr">
              <a:lnSpc>
                <a:spcPts val="4557"/>
              </a:lnSpc>
              <a:spcBef>
                <a:spcPct val="0"/>
              </a:spcBef>
            </a:pP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Tạo</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ra</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một</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trang</a:t>
            </a:r>
            <a:r>
              <a:rPr lang="en-US" sz="3255" dirty="0">
                <a:solidFill>
                  <a:srgbClr val="000000"/>
                </a:solidFill>
                <a:latin typeface="Open Sans"/>
                <a:ea typeface="Open Sans"/>
                <a:cs typeface="Open Sans"/>
                <a:sym typeface="Open Sans"/>
              </a:rPr>
              <a:t> web </a:t>
            </a:r>
            <a:r>
              <a:rPr lang="en-US" sz="3255" dirty="0" err="1">
                <a:solidFill>
                  <a:srgbClr val="000000"/>
                </a:solidFill>
                <a:latin typeface="Open Sans"/>
                <a:ea typeface="Open Sans"/>
                <a:cs typeface="Open Sans"/>
                <a:sym typeface="Open Sans"/>
              </a:rPr>
              <a:t>thương</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mại</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điện</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tử</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chuyên</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bán</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các</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loại</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trang</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sức</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cao</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cấp</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với</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giao</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diện</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đẹp</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dễ</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sử</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dụng</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và</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thân</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thiện</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với</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người</a:t>
            </a:r>
            <a:r>
              <a:rPr lang="en-US" sz="3255" dirty="0">
                <a:solidFill>
                  <a:srgbClr val="000000"/>
                </a:solidFill>
                <a:latin typeface="Open Sans"/>
                <a:ea typeface="Open Sans"/>
                <a:cs typeface="Open Sans"/>
                <a:sym typeface="Open Sans"/>
              </a:rPr>
              <a:t> </a:t>
            </a:r>
            <a:r>
              <a:rPr lang="en-US" sz="3255" dirty="0" err="1">
                <a:solidFill>
                  <a:srgbClr val="000000"/>
                </a:solidFill>
                <a:latin typeface="Open Sans"/>
                <a:ea typeface="Open Sans"/>
                <a:cs typeface="Open Sans"/>
                <a:sym typeface="Open Sans"/>
              </a:rPr>
              <a:t>dùng</a:t>
            </a:r>
            <a:r>
              <a:rPr lang="en-US" sz="3255" dirty="0">
                <a:solidFill>
                  <a:srgbClr val="000000"/>
                </a:solidFill>
                <a:latin typeface="Open Sans"/>
                <a:ea typeface="Open Sans"/>
                <a:cs typeface="Open Sans"/>
                <a:sym typeface="Open Sans"/>
              </a:rPr>
              <a:t>.</a:t>
            </a:r>
          </a:p>
        </p:txBody>
      </p:sp>
      <p:sp>
        <p:nvSpPr>
          <p:cNvPr id="29" name="TextBox 29"/>
          <p:cNvSpPr txBox="1"/>
          <p:nvPr/>
        </p:nvSpPr>
        <p:spPr>
          <a:xfrm>
            <a:off x="6620506" y="3486672"/>
            <a:ext cx="5097379" cy="4471671"/>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Tích</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hợp</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các</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tính</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năng</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như</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giỏ</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hàng</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thanh</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toán</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trực</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tuyến</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đánh</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giá</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sản</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phẩm</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và</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các</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công</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cụ</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hỗ</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trợ</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khách</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hàng</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như</a:t>
            </a:r>
            <a:r>
              <a:rPr lang="en-US" sz="3199" dirty="0">
                <a:solidFill>
                  <a:srgbClr val="000000"/>
                </a:solidFill>
                <a:latin typeface="Open Sans"/>
                <a:ea typeface="Open Sans"/>
                <a:cs typeface="Open Sans"/>
                <a:sym typeface="Open Sans"/>
              </a:rPr>
              <a:t> chat </a:t>
            </a:r>
            <a:r>
              <a:rPr lang="en-US" sz="3199" dirty="0" err="1">
                <a:solidFill>
                  <a:srgbClr val="000000"/>
                </a:solidFill>
                <a:latin typeface="Open Sans"/>
                <a:ea typeface="Open Sans"/>
                <a:cs typeface="Open Sans"/>
                <a:sym typeface="Open Sans"/>
              </a:rPr>
              <a:t>trực</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tuyến</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hỗ</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trợ</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thông</a:t>
            </a:r>
            <a:r>
              <a:rPr lang="en-US" sz="3199" dirty="0">
                <a:solidFill>
                  <a:srgbClr val="000000"/>
                </a:solidFill>
                <a:latin typeface="Open Sans"/>
                <a:ea typeface="Open Sans"/>
                <a:cs typeface="Open Sans"/>
                <a:sym typeface="Open Sans"/>
              </a:rPr>
              <a:t> tin </a:t>
            </a:r>
            <a:r>
              <a:rPr lang="en-US" sz="3199" dirty="0" err="1">
                <a:solidFill>
                  <a:srgbClr val="000000"/>
                </a:solidFill>
                <a:latin typeface="Open Sans"/>
                <a:ea typeface="Open Sans"/>
                <a:cs typeface="Open Sans"/>
                <a:sym typeface="Open Sans"/>
              </a:rPr>
              <a:t>về</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bảo</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hành</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đổi</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trả</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sản</a:t>
            </a:r>
            <a:r>
              <a:rPr lang="en-US" sz="3199" dirty="0">
                <a:solidFill>
                  <a:srgbClr val="000000"/>
                </a:solidFill>
                <a:latin typeface="Open Sans"/>
                <a:ea typeface="Open Sans"/>
                <a:cs typeface="Open Sans"/>
                <a:sym typeface="Open Sans"/>
              </a:rPr>
              <a:t> </a:t>
            </a:r>
            <a:r>
              <a:rPr lang="en-US" sz="3199" dirty="0" err="1">
                <a:solidFill>
                  <a:srgbClr val="000000"/>
                </a:solidFill>
                <a:latin typeface="Open Sans"/>
                <a:ea typeface="Open Sans"/>
                <a:cs typeface="Open Sans"/>
                <a:sym typeface="Open Sans"/>
              </a:rPr>
              <a:t>phẩm</a:t>
            </a:r>
            <a:r>
              <a:rPr lang="en-US" sz="3199" dirty="0">
                <a:solidFill>
                  <a:srgbClr val="000000"/>
                </a:solidFill>
                <a:latin typeface="Open Sans"/>
                <a:ea typeface="Open Sans"/>
                <a:cs typeface="Open Sans"/>
                <a:sym typeface="Open Sans"/>
              </a:rPr>
              <a:t>.</a:t>
            </a:r>
          </a:p>
        </p:txBody>
      </p:sp>
      <p:sp>
        <p:nvSpPr>
          <p:cNvPr id="30" name="TextBox 30"/>
          <p:cNvSpPr txBox="1"/>
          <p:nvPr/>
        </p:nvSpPr>
        <p:spPr>
          <a:xfrm>
            <a:off x="12124741" y="3452611"/>
            <a:ext cx="4265126" cy="4180513"/>
          </a:xfrm>
          <a:prstGeom prst="rect">
            <a:avLst/>
          </a:prstGeom>
        </p:spPr>
        <p:txBody>
          <a:bodyPr lIns="0" tIns="0" rIns="0" bIns="0" rtlCol="0" anchor="t">
            <a:spAutoFit/>
          </a:bodyPr>
          <a:lstStyle/>
          <a:p>
            <a:pPr algn="ctr">
              <a:lnSpc>
                <a:spcPts val="4778"/>
              </a:lnSpc>
              <a:spcBef>
                <a:spcPct val="0"/>
              </a:spcBef>
            </a:pP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Đảm</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bảo</a:t>
            </a:r>
            <a:r>
              <a:rPr lang="en-US" sz="3412" dirty="0">
                <a:solidFill>
                  <a:srgbClr val="000000"/>
                </a:solidFill>
                <a:latin typeface="Open Sans"/>
                <a:ea typeface="Open Sans"/>
                <a:cs typeface="Open Sans"/>
                <a:sym typeface="Open Sans"/>
              </a:rPr>
              <a:t> website </a:t>
            </a:r>
            <a:r>
              <a:rPr lang="en-US" sz="3412" dirty="0" err="1">
                <a:solidFill>
                  <a:srgbClr val="000000"/>
                </a:solidFill>
                <a:latin typeface="Open Sans"/>
                <a:ea typeface="Open Sans"/>
                <a:cs typeface="Open Sans"/>
                <a:sym typeface="Open Sans"/>
              </a:rPr>
              <a:t>có</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thể</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tối</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ưu</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hóa</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trên</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các</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thiết</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bị</a:t>
            </a:r>
            <a:r>
              <a:rPr lang="en-US" sz="3412" dirty="0">
                <a:solidFill>
                  <a:srgbClr val="000000"/>
                </a:solidFill>
                <a:latin typeface="Open Sans"/>
                <a:ea typeface="Open Sans"/>
                <a:cs typeface="Open Sans"/>
                <a:sym typeface="Open Sans"/>
              </a:rPr>
              <a:t> di </a:t>
            </a:r>
            <a:r>
              <a:rPr lang="en-US" sz="3412" dirty="0" err="1">
                <a:solidFill>
                  <a:srgbClr val="000000"/>
                </a:solidFill>
                <a:latin typeface="Open Sans"/>
                <a:ea typeface="Open Sans"/>
                <a:cs typeface="Open Sans"/>
                <a:sym typeface="Open Sans"/>
              </a:rPr>
              <a:t>động</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và</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máy</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tính</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bàn</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giúp</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khách</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hàng</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dễ</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dàng</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duyệt</a:t>
            </a:r>
            <a:r>
              <a:rPr lang="en-US" sz="3412" dirty="0">
                <a:solidFill>
                  <a:srgbClr val="000000"/>
                </a:solidFill>
                <a:latin typeface="Open Sans"/>
                <a:ea typeface="Open Sans"/>
                <a:cs typeface="Open Sans"/>
                <a:sym typeface="Open Sans"/>
              </a:rPr>
              <a:t> web ở </a:t>
            </a:r>
            <a:r>
              <a:rPr lang="en-US" sz="3412" dirty="0" err="1">
                <a:solidFill>
                  <a:srgbClr val="000000"/>
                </a:solidFill>
                <a:latin typeface="Open Sans"/>
                <a:ea typeface="Open Sans"/>
                <a:cs typeface="Open Sans"/>
                <a:sym typeface="Open Sans"/>
              </a:rPr>
              <a:t>bất</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kỳ</a:t>
            </a:r>
            <a:r>
              <a:rPr lang="en-US" sz="3412" dirty="0">
                <a:solidFill>
                  <a:srgbClr val="000000"/>
                </a:solidFill>
                <a:latin typeface="Open Sans"/>
                <a:ea typeface="Open Sans"/>
                <a:cs typeface="Open Sans"/>
                <a:sym typeface="Open Sans"/>
              </a:rPr>
              <a:t> </a:t>
            </a:r>
            <a:r>
              <a:rPr lang="en-US" sz="3412" dirty="0" err="1">
                <a:solidFill>
                  <a:srgbClr val="000000"/>
                </a:solidFill>
                <a:latin typeface="Open Sans"/>
                <a:ea typeface="Open Sans"/>
                <a:cs typeface="Open Sans"/>
                <a:sym typeface="Open Sans"/>
              </a:rPr>
              <a:t>đâu</a:t>
            </a:r>
            <a:r>
              <a:rPr lang="en-US" sz="3412" dirty="0">
                <a:solidFill>
                  <a:srgbClr val="000000"/>
                </a:solidFill>
                <a:latin typeface="Open Sans"/>
                <a:ea typeface="Open Sans"/>
                <a:cs typeface="Open Sans"/>
                <a:sym typeface="Open Sans"/>
              </a:rPr>
              <a:t>.</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animEffect transition="in" filter="circle(in)">
                                      <p:cBhvr>
                                        <p:cTn id="13" dur="2000"/>
                                        <p:tgtEl>
                                          <p:spTgt spid="2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29">
                                            <p:txEl>
                                              <p:pRg st="0" end="0"/>
                                            </p:txEl>
                                          </p:spTgt>
                                        </p:tgtEl>
                                        <p:attrNameLst>
                                          <p:attrName>style.visibility</p:attrName>
                                        </p:attrNameLst>
                                      </p:cBhvr>
                                      <p:to>
                                        <p:strVal val="visible"/>
                                      </p:to>
                                    </p:set>
                                    <p:animEffect transition="in" filter="circle(in)">
                                      <p:cBhvr>
                                        <p:cTn id="18" dur="2000"/>
                                        <p:tgtEl>
                                          <p:spTgt spid="2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circle(in)">
                                      <p:cBhvr>
                                        <p:cTn id="23" dur="20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DEE7"/>
        </a:solidFill>
        <a:effectLst/>
      </p:bgPr>
    </p:bg>
    <p:spTree>
      <p:nvGrpSpPr>
        <p:cNvPr id="1" name=""/>
        <p:cNvGrpSpPr/>
        <p:nvPr/>
      </p:nvGrpSpPr>
      <p:grpSpPr>
        <a:xfrm>
          <a:off x="0" y="0"/>
          <a:ext cx="0" cy="0"/>
          <a:chOff x="0" y="0"/>
          <a:chExt cx="0" cy="0"/>
        </a:xfrm>
      </p:grpSpPr>
      <p:sp>
        <p:nvSpPr>
          <p:cNvPr id="2" name="Freeform 2"/>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1801582" y="6042309"/>
            <a:ext cx="4046014" cy="4641463"/>
            <a:chOff x="0" y="0"/>
            <a:chExt cx="1065617" cy="1222443"/>
          </a:xfrm>
        </p:grpSpPr>
        <p:sp>
          <p:nvSpPr>
            <p:cNvPr id="5" name="Freeform 5"/>
            <p:cNvSpPr/>
            <p:nvPr/>
          </p:nvSpPr>
          <p:spPr>
            <a:xfrm>
              <a:off x="0" y="0"/>
              <a:ext cx="1065617" cy="1222443"/>
            </a:xfrm>
            <a:custGeom>
              <a:avLst/>
              <a:gdLst/>
              <a:ahLst/>
              <a:cxnLst/>
              <a:rect l="l" t="t" r="r" b="b"/>
              <a:pathLst>
                <a:path w="1065617" h="1222443">
                  <a:moveTo>
                    <a:pt x="0" y="0"/>
                  </a:moveTo>
                  <a:lnTo>
                    <a:pt x="1065617" y="0"/>
                  </a:lnTo>
                  <a:lnTo>
                    <a:pt x="1065617" y="1222443"/>
                  </a:lnTo>
                  <a:lnTo>
                    <a:pt x="0" y="1222443"/>
                  </a:lnTo>
                  <a:close/>
                </a:path>
              </a:pathLst>
            </a:custGeom>
            <a:solidFill>
              <a:srgbClr val="FADEE7"/>
            </a:solidFill>
          </p:spPr>
        </p:sp>
        <p:sp>
          <p:nvSpPr>
            <p:cNvPr id="6" name="TextBox 6"/>
            <p:cNvSpPr txBox="1"/>
            <p:nvPr/>
          </p:nvSpPr>
          <p:spPr>
            <a:xfrm>
              <a:off x="0" y="-38100"/>
              <a:ext cx="1065617" cy="126054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9" name="Group 9"/>
          <p:cNvGrpSpPr/>
          <p:nvPr/>
        </p:nvGrpSpPr>
        <p:grpSpPr>
          <a:xfrm>
            <a:off x="504073" y="7656963"/>
            <a:ext cx="336166" cy="3361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19175" y="7521635"/>
            <a:ext cx="293886" cy="29388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867577" y="1902357"/>
            <a:ext cx="309184" cy="30918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7322452" y="1757290"/>
            <a:ext cx="309184" cy="30918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8610764" y="7806731"/>
            <a:ext cx="644671" cy="116613"/>
            <a:chOff x="0" y="0"/>
            <a:chExt cx="1694745" cy="306558"/>
          </a:xfrm>
        </p:grpSpPr>
        <p:sp>
          <p:nvSpPr>
            <p:cNvPr id="22" name="Freeform 22"/>
            <p:cNvSpPr/>
            <p:nvPr/>
          </p:nvSpPr>
          <p:spPr>
            <a:xfrm>
              <a:off x="0" y="0"/>
              <a:ext cx="1694745" cy="306558"/>
            </a:xfrm>
            <a:custGeom>
              <a:avLst/>
              <a:gdLst/>
              <a:ahLst/>
              <a:cxnLst/>
              <a:rect l="l" t="t" r="r" b="b"/>
              <a:pathLst>
                <a:path w="1694745" h="306558">
                  <a:moveTo>
                    <a:pt x="0" y="0"/>
                  </a:moveTo>
                  <a:lnTo>
                    <a:pt x="1694745" y="0"/>
                  </a:lnTo>
                  <a:lnTo>
                    <a:pt x="1694745" y="306558"/>
                  </a:lnTo>
                  <a:lnTo>
                    <a:pt x="0" y="306558"/>
                  </a:lnTo>
                  <a:close/>
                </a:path>
              </a:pathLst>
            </a:custGeom>
            <a:solidFill>
              <a:srgbClr val="FFFAF0"/>
            </a:solidFill>
          </p:spPr>
        </p:sp>
        <p:sp>
          <p:nvSpPr>
            <p:cNvPr id="23" name="TextBox 23"/>
            <p:cNvSpPr txBox="1"/>
            <p:nvPr/>
          </p:nvSpPr>
          <p:spPr>
            <a:xfrm>
              <a:off x="0" y="-38100"/>
              <a:ext cx="1694745" cy="344658"/>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837948" y="2949308"/>
            <a:ext cx="13545633" cy="1526962"/>
          </a:xfrm>
          <a:custGeom>
            <a:avLst/>
            <a:gdLst/>
            <a:ahLst/>
            <a:cxnLst/>
            <a:rect l="l" t="t" r="r" b="b"/>
            <a:pathLst>
              <a:path w="13545633" h="1526962">
                <a:moveTo>
                  <a:pt x="0" y="0"/>
                </a:moveTo>
                <a:lnTo>
                  <a:pt x="13545632" y="0"/>
                </a:lnTo>
                <a:lnTo>
                  <a:pt x="13545632" y="1526962"/>
                </a:lnTo>
                <a:lnTo>
                  <a:pt x="0" y="152696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25" name="Group 25"/>
          <p:cNvGrpSpPr/>
          <p:nvPr/>
        </p:nvGrpSpPr>
        <p:grpSpPr>
          <a:xfrm>
            <a:off x="4210342" y="4870416"/>
            <a:ext cx="9678856" cy="4887337"/>
            <a:chOff x="0" y="0"/>
            <a:chExt cx="1609665" cy="812800"/>
          </a:xfrm>
        </p:grpSpPr>
        <p:sp>
          <p:nvSpPr>
            <p:cNvPr id="26" name="Freeform 26"/>
            <p:cNvSpPr/>
            <p:nvPr/>
          </p:nvSpPr>
          <p:spPr>
            <a:xfrm>
              <a:off x="0" y="0"/>
              <a:ext cx="1609665" cy="812800"/>
            </a:xfrm>
            <a:custGeom>
              <a:avLst/>
              <a:gdLst/>
              <a:ahLst/>
              <a:cxnLst/>
              <a:rect l="l" t="t" r="r" b="b"/>
              <a:pathLst>
                <a:path w="1609665" h="812800">
                  <a:moveTo>
                    <a:pt x="18397" y="0"/>
                  </a:moveTo>
                  <a:lnTo>
                    <a:pt x="1591268" y="0"/>
                  </a:lnTo>
                  <a:cubicBezTo>
                    <a:pt x="1596147" y="0"/>
                    <a:pt x="1600826" y="1938"/>
                    <a:pt x="1604276" y="5388"/>
                  </a:cubicBezTo>
                  <a:cubicBezTo>
                    <a:pt x="1607727" y="8839"/>
                    <a:pt x="1609665" y="13518"/>
                    <a:pt x="1609665" y="18397"/>
                  </a:cubicBezTo>
                  <a:lnTo>
                    <a:pt x="1609665" y="794403"/>
                  </a:lnTo>
                  <a:cubicBezTo>
                    <a:pt x="1609665" y="804563"/>
                    <a:pt x="1601428" y="812800"/>
                    <a:pt x="1591268" y="812800"/>
                  </a:cubicBezTo>
                  <a:lnTo>
                    <a:pt x="18397" y="812800"/>
                  </a:lnTo>
                  <a:cubicBezTo>
                    <a:pt x="8237" y="812800"/>
                    <a:pt x="0" y="804563"/>
                    <a:pt x="0" y="794403"/>
                  </a:cubicBezTo>
                  <a:lnTo>
                    <a:pt x="0" y="18397"/>
                  </a:lnTo>
                  <a:cubicBezTo>
                    <a:pt x="0" y="8237"/>
                    <a:pt x="8237" y="0"/>
                    <a:pt x="18397" y="0"/>
                  </a:cubicBezTo>
                  <a:close/>
                </a:path>
              </a:pathLst>
            </a:custGeom>
            <a:blipFill>
              <a:blip r:embed="rId8"/>
              <a:stretch>
                <a:fillRect t="-15893" b="-15893"/>
              </a:stretch>
            </a:blipFill>
          </p:spPr>
        </p:sp>
      </p:grpSp>
      <p:sp>
        <p:nvSpPr>
          <p:cNvPr id="27" name="TextBox 27"/>
          <p:cNvSpPr txBox="1"/>
          <p:nvPr/>
        </p:nvSpPr>
        <p:spPr>
          <a:xfrm>
            <a:off x="504073" y="1394394"/>
            <a:ext cx="9538278" cy="928283"/>
          </a:xfrm>
          <a:prstGeom prst="rect">
            <a:avLst/>
          </a:prstGeom>
        </p:spPr>
        <p:txBody>
          <a:bodyPr lIns="0" tIns="0" rIns="0" bIns="0" rtlCol="0" anchor="t">
            <a:spAutoFit/>
          </a:bodyPr>
          <a:lstStyle/>
          <a:p>
            <a:pPr algn="ctr">
              <a:lnSpc>
                <a:spcPts val="7634"/>
              </a:lnSpc>
              <a:spcBef>
                <a:spcPct val="0"/>
              </a:spcBef>
            </a:pPr>
            <a:r>
              <a:rPr lang="en-US" sz="5453" b="1" u="sng" dirty="0" err="1">
                <a:solidFill>
                  <a:srgbClr val="000000"/>
                </a:solidFill>
                <a:latin typeface="Open Sans Bold"/>
                <a:ea typeface="Open Sans Bold"/>
                <a:cs typeface="Open Sans Bold"/>
                <a:sym typeface="Open Sans Bold"/>
              </a:rPr>
              <a:t>Công</a:t>
            </a:r>
            <a:r>
              <a:rPr lang="en-US" sz="5453" b="1" u="sng" dirty="0">
                <a:solidFill>
                  <a:srgbClr val="000000"/>
                </a:solidFill>
                <a:latin typeface="Open Sans Bold"/>
                <a:ea typeface="Open Sans Bold"/>
                <a:cs typeface="Open Sans Bold"/>
                <a:sym typeface="Open Sans Bold"/>
              </a:rPr>
              <a:t> </a:t>
            </a:r>
            <a:r>
              <a:rPr lang="en-US" sz="5453" b="1" u="sng" dirty="0" err="1">
                <a:solidFill>
                  <a:srgbClr val="000000"/>
                </a:solidFill>
                <a:latin typeface="Open Sans Bold"/>
                <a:ea typeface="Open Sans Bold"/>
                <a:cs typeface="Open Sans Bold"/>
                <a:sym typeface="Open Sans Bold"/>
              </a:rPr>
              <a:t>nghệ</a:t>
            </a:r>
            <a:r>
              <a:rPr lang="en-US" sz="5453" b="1" u="sng" dirty="0">
                <a:solidFill>
                  <a:srgbClr val="000000"/>
                </a:solidFill>
                <a:latin typeface="Open Sans Bold"/>
                <a:ea typeface="Open Sans Bold"/>
                <a:cs typeface="Open Sans Bold"/>
                <a:sym typeface="Open Sans Bold"/>
              </a:rPr>
              <a:t> </a:t>
            </a:r>
            <a:r>
              <a:rPr lang="en-US" sz="5453" b="1" u="sng" dirty="0" err="1">
                <a:solidFill>
                  <a:srgbClr val="000000"/>
                </a:solidFill>
                <a:latin typeface="Open Sans Bold"/>
                <a:ea typeface="Open Sans Bold"/>
                <a:cs typeface="Open Sans Bold"/>
                <a:sym typeface="Open Sans Bold"/>
              </a:rPr>
              <a:t>sử</a:t>
            </a:r>
            <a:r>
              <a:rPr lang="en-US" sz="5453" b="1" u="sng" dirty="0">
                <a:solidFill>
                  <a:srgbClr val="000000"/>
                </a:solidFill>
                <a:latin typeface="Open Sans Bold"/>
                <a:ea typeface="Open Sans Bold"/>
                <a:cs typeface="Open Sans Bold"/>
                <a:sym typeface="Open Sans Bold"/>
              </a:rPr>
              <a:t> </a:t>
            </a:r>
            <a:r>
              <a:rPr lang="en-US" sz="5453" b="1" u="sng" dirty="0" err="1">
                <a:solidFill>
                  <a:srgbClr val="000000"/>
                </a:solidFill>
                <a:latin typeface="Open Sans Bold"/>
                <a:ea typeface="Open Sans Bold"/>
                <a:cs typeface="Open Sans Bold"/>
                <a:sym typeface="Open Sans Bold"/>
              </a:rPr>
              <a:t>dụng</a:t>
            </a:r>
            <a:r>
              <a:rPr lang="en-US" sz="5453" b="1" u="sng" dirty="0">
                <a:solidFill>
                  <a:srgbClr val="000000"/>
                </a:solidFill>
                <a:latin typeface="Open Sans Bold"/>
                <a:ea typeface="Open Sans Bold"/>
                <a:cs typeface="Open Sans Bold"/>
                <a:sym typeface="Open Sans Bold"/>
              </a:rPr>
              <a:t> </a:t>
            </a:r>
            <a:r>
              <a:rPr lang="en-US" sz="5453" b="1" u="sng" dirty="0" err="1">
                <a:solidFill>
                  <a:srgbClr val="000000"/>
                </a:solidFill>
                <a:latin typeface="Open Sans Bold"/>
                <a:ea typeface="Open Sans Bold"/>
                <a:cs typeface="Open Sans Bold"/>
                <a:sym typeface="Open Sans Bold"/>
              </a:rPr>
              <a:t>đề</a:t>
            </a:r>
            <a:r>
              <a:rPr lang="en-US" sz="5453" b="1" u="sng" dirty="0">
                <a:solidFill>
                  <a:srgbClr val="000000"/>
                </a:solidFill>
                <a:latin typeface="Open Sans Bold"/>
                <a:ea typeface="Open Sans Bold"/>
                <a:cs typeface="Open Sans Bold"/>
                <a:sym typeface="Open Sans Bold"/>
              </a:rPr>
              <a:t> </a:t>
            </a:r>
            <a:r>
              <a:rPr lang="en-US" sz="5453" b="1" u="sng" dirty="0" err="1">
                <a:solidFill>
                  <a:srgbClr val="000000"/>
                </a:solidFill>
                <a:latin typeface="Open Sans Bold"/>
                <a:ea typeface="Open Sans Bold"/>
                <a:cs typeface="Open Sans Bold"/>
                <a:sym typeface="Open Sans Bold"/>
              </a:rPr>
              <a:t>tài</a:t>
            </a:r>
            <a:endParaRPr lang="en-US" sz="5453" b="1" u="sng" dirty="0">
              <a:solidFill>
                <a:srgbClr val="000000"/>
              </a:solidFill>
              <a:latin typeface="Open Sans Bold"/>
              <a:ea typeface="Open Sans Bold"/>
              <a:cs typeface="Open Sans Bold"/>
              <a:sym typeface="Open Sans Bold"/>
            </a:endParaRPr>
          </a:p>
        </p:txBody>
      </p:sp>
      <p:sp>
        <p:nvSpPr>
          <p:cNvPr id="28" name="TextBox 2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11</a:t>
            </a:r>
          </a:p>
        </p:txBody>
      </p:sp>
      <p:sp>
        <p:nvSpPr>
          <p:cNvPr id="29" name="TextBox 29"/>
          <p:cNvSpPr txBox="1"/>
          <p:nvPr/>
        </p:nvSpPr>
        <p:spPr>
          <a:xfrm>
            <a:off x="2761303" y="2854058"/>
            <a:ext cx="11837169" cy="1737763"/>
          </a:xfrm>
          <a:prstGeom prst="rect">
            <a:avLst/>
          </a:prstGeom>
        </p:spPr>
        <p:txBody>
          <a:bodyPr lIns="0" tIns="0" rIns="0" bIns="0" rtlCol="0" anchor="t">
            <a:spAutoFit/>
          </a:bodyPr>
          <a:lstStyle/>
          <a:p>
            <a:pPr algn="ctr">
              <a:lnSpc>
                <a:spcPts val="6976"/>
              </a:lnSpc>
              <a:spcBef>
                <a:spcPct val="0"/>
              </a:spcBef>
            </a:pPr>
            <a:r>
              <a:rPr lang="en-US" sz="4983" i="1" dirty="0">
                <a:solidFill>
                  <a:srgbClr val="000000"/>
                </a:solidFill>
                <a:latin typeface="Open Sans Italics"/>
                <a:ea typeface="Open Sans Italics"/>
                <a:cs typeface="Open Sans Italics"/>
                <a:sym typeface="Open Sans Italics"/>
              </a:rPr>
              <a:t>HTML, CSS, BOOTSTRAP, JAVACRIPT, JQUERY.</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barn(inVertical)">
                                      <p:cBhvr>
                                        <p:cTn id="13" dur="500"/>
                                        <p:tgtEl>
                                          <p:spTgt spid="2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circle(in)">
                                      <p:cBhvr>
                                        <p:cTn id="18"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DEE7"/>
        </a:solidFill>
        <a:effectLst/>
      </p:bgPr>
    </p:bg>
    <p:spTree>
      <p:nvGrpSpPr>
        <p:cNvPr id="1" name=""/>
        <p:cNvGrpSpPr/>
        <p:nvPr/>
      </p:nvGrpSpPr>
      <p:grpSpPr>
        <a:xfrm>
          <a:off x="0" y="0"/>
          <a:ext cx="0" cy="0"/>
          <a:chOff x="0" y="0"/>
          <a:chExt cx="0" cy="0"/>
        </a:xfrm>
      </p:grpSpPr>
      <p:grpSp>
        <p:nvGrpSpPr>
          <p:cNvPr id="2" name="Group 2"/>
          <p:cNvGrpSpPr/>
          <p:nvPr/>
        </p:nvGrpSpPr>
        <p:grpSpPr>
          <a:xfrm>
            <a:off x="1835506" y="6045652"/>
            <a:ext cx="4046014" cy="4641463"/>
            <a:chOff x="0" y="0"/>
            <a:chExt cx="1065617" cy="1222443"/>
          </a:xfrm>
        </p:grpSpPr>
        <p:sp>
          <p:nvSpPr>
            <p:cNvPr id="3" name="Freeform 3"/>
            <p:cNvSpPr/>
            <p:nvPr/>
          </p:nvSpPr>
          <p:spPr>
            <a:xfrm>
              <a:off x="0" y="0"/>
              <a:ext cx="1065617" cy="1222443"/>
            </a:xfrm>
            <a:custGeom>
              <a:avLst/>
              <a:gdLst/>
              <a:ahLst/>
              <a:cxnLst/>
              <a:rect l="l" t="t" r="r" b="b"/>
              <a:pathLst>
                <a:path w="1065617" h="1222443">
                  <a:moveTo>
                    <a:pt x="0" y="0"/>
                  </a:moveTo>
                  <a:lnTo>
                    <a:pt x="1065617" y="0"/>
                  </a:lnTo>
                  <a:lnTo>
                    <a:pt x="1065617" y="1222443"/>
                  </a:lnTo>
                  <a:lnTo>
                    <a:pt x="0" y="1222443"/>
                  </a:lnTo>
                  <a:close/>
                </a:path>
              </a:pathLst>
            </a:custGeom>
            <a:solidFill>
              <a:srgbClr val="FADEE7"/>
            </a:solidFill>
          </p:spPr>
        </p:sp>
        <p:sp>
          <p:nvSpPr>
            <p:cNvPr id="4" name="TextBox 4"/>
            <p:cNvSpPr txBox="1"/>
            <p:nvPr/>
          </p:nvSpPr>
          <p:spPr>
            <a:xfrm>
              <a:off x="0" y="-38100"/>
              <a:ext cx="1065617" cy="12605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9" name="Group 9"/>
          <p:cNvGrpSpPr/>
          <p:nvPr/>
        </p:nvGrpSpPr>
        <p:grpSpPr>
          <a:xfrm>
            <a:off x="536084" y="7663678"/>
            <a:ext cx="350470" cy="35047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8700" y="7490658"/>
            <a:ext cx="313505" cy="31350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579002" y="7838913"/>
            <a:ext cx="680343" cy="97990"/>
            <a:chOff x="0" y="0"/>
            <a:chExt cx="1596533" cy="229949"/>
          </a:xfrm>
        </p:grpSpPr>
        <p:sp>
          <p:nvSpPr>
            <p:cNvPr id="16" name="Freeform 16"/>
            <p:cNvSpPr/>
            <p:nvPr/>
          </p:nvSpPr>
          <p:spPr>
            <a:xfrm>
              <a:off x="0" y="0"/>
              <a:ext cx="1596533" cy="229949"/>
            </a:xfrm>
            <a:custGeom>
              <a:avLst/>
              <a:gdLst/>
              <a:ahLst/>
              <a:cxnLst/>
              <a:rect l="l" t="t" r="r" b="b"/>
              <a:pathLst>
                <a:path w="1596533" h="229949">
                  <a:moveTo>
                    <a:pt x="0" y="0"/>
                  </a:moveTo>
                  <a:lnTo>
                    <a:pt x="1596533" y="0"/>
                  </a:lnTo>
                  <a:lnTo>
                    <a:pt x="1596533" y="229949"/>
                  </a:lnTo>
                  <a:lnTo>
                    <a:pt x="0" y="229949"/>
                  </a:lnTo>
                  <a:close/>
                </a:path>
              </a:pathLst>
            </a:custGeom>
            <a:solidFill>
              <a:srgbClr val="FFFAF0"/>
            </a:solidFill>
          </p:spPr>
        </p:sp>
        <p:sp>
          <p:nvSpPr>
            <p:cNvPr id="17" name="TextBox 17"/>
            <p:cNvSpPr txBox="1"/>
            <p:nvPr/>
          </p:nvSpPr>
          <p:spPr>
            <a:xfrm>
              <a:off x="0" y="-38100"/>
              <a:ext cx="1596533" cy="268049"/>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854670" y="1894254"/>
            <a:ext cx="350470" cy="35047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7368249" y="1764997"/>
            <a:ext cx="304492" cy="30449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886554" y="620484"/>
            <a:ext cx="2661660" cy="2289027"/>
          </a:xfrm>
          <a:custGeom>
            <a:avLst/>
            <a:gdLst/>
            <a:ahLst/>
            <a:cxnLst/>
            <a:rect l="l" t="t" r="r" b="b"/>
            <a:pathLst>
              <a:path w="2661660" h="2289027">
                <a:moveTo>
                  <a:pt x="0" y="0"/>
                </a:moveTo>
                <a:lnTo>
                  <a:pt x="2661660" y="0"/>
                </a:lnTo>
                <a:lnTo>
                  <a:pt x="2661660" y="2289027"/>
                </a:lnTo>
                <a:lnTo>
                  <a:pt x="0" y="228902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25" name="Group 25"/>
          <p:cNvGrpSpPr/>
          <p:nvPr/>
        </p:nvGrpSpPr>
        <p:grpSpPr>
          <a:xfrm>
            <a:off x="8022051" y="2387632"/>
            <a:ext cx="8139247" cy="6029328"/>
            <a:chOff x="0" y="0"/>
            <a:chExt cx="1097233" cy="812800"/>
          </a:xfrm>
        </p:grpSpPr>
        <p:sp>
          <p:nvSpPr>
            <p:cNvPr id="26" name="Freeform 26"/>
            <p:cNvSpPr/>
            <p:nvPr/>
          </p:nvSpPr>
          <p:spPr>
            <a:xfrm>
              <a:off x="0" y="0"/>
              <a:ext cx="1097233" cy="812800"/>
            </a:xfrm>
            <a:custGeom>
              <a:avLst/>
              <a:gdLst/>
              <a:ahLst/>
              <a:cxnLst/>
              <a:rect l="l" t="t" r="r" b="b"/>
              <a:pathLst>
                <a:path w="1097233" h="812800">
                  <a:moveTo>
                    <a:pt x="21877" y="0"/>
                  </a:moveTo>
                  <a:lnTo>
                    <a:pt x="1075356" y="0"/>
                  </a:lnTo>
                  <a:cubicBezTo>
                    <a:pt x="1081158" y="0"/>
                    <a:pt x="1086723" y="2305"/>
                    <a:pt x="1090826" y="6408"/>
                  </a:cubicBezTo>
                  <a:cubicBezTo>
                    <a:pt x="1094928" y="10510"/>
                    <a:pt x="1097233" y="16075"/>
                    <a:pt x="1097233" y="21877"/>
                  </a:cubicBezTo>
                  <a:lnTo>
                    <a:pt x="1097233" y="790923"/>
                  </a:lnTo>
                  <a:cubicBezTo>
                    <a:pt x="1097233" y="796725"/>
                    <a:pt x="1094928" y="802290"/>
                    <a:pt x="1090826" y="806392"/>
                  </a:cubicBezTo>
                  <a:cubicBezTo>
                    <a:pt x="1086723" y="810495"/>
                    <a:pt x="1081158" y="812800"/>
                    <a:pt x="1075356" y="812800"/>
                  </a:cubicBezTo>
                  <a:lnTo>
                    <a:pt x="21877" y="812800"/>
                  </a:lnTo>
                  <a:cubicBezTo>
                    <a:pt x="16075" y="812800"/>
                    <a:pt x="10510" y="810495"/>
                    <a:pt x="6408" y="806392"/>
                  </a:cubicBezTo>
                  <a:cubicBezTo>
                    <a:pt x="2305" y="802290"/>
                    <a:pt x="0" y="796725"/>
                    <a:pt x="0" y="790923"/>
                  </a:cubicBezTo>
                  <a:lnTo>
                    <a:pt x="0" y="21877"/>
                  </a:lnTo>
                  <a:cubicBezTo>
                    <a:pt x="0" y="16075"/>
                    <a:pt x="2305" y="10510"/>
                    <a:pt x="6408" y="6408"/>
                  </a:cubicBezTo>
                  <a:cubicBezTo>
                    <a:pt x="10510" y="2305"/>
                    <a:pt x="16075" y="0"/>
                    <a:pt x="21877" y="0"/>
                  </a:cubicBezTo>
                  <a:close/>
                </a:path>
              </a:pathLst>
            </a:custGeom>
            <a:blipFill>
              <a:blip r:embed="rId8"/>
              <a:stretch>
                <a:fillRect t="-557" b="-557"/>
              </a:stretch>
            </a:blipFill>
          </p:spPr>
        </p:sp>
      </p:grpSp>
      <p:sp>
        <p:nvSpPr>
          <p:cNvPr id="27" name="TextBox 27"/>
          <p:cNvSpPr txBox="1"/>
          <p:nvPr/>
        </p:nvSpPr>
        <p:spPr>
          <a:xfrm>
            <a:off x="32074" y="886120"/>
            <a:ext cx="4427821" cy="1501511"/>
          </a:xfrm>
          <a:prstGeom prst="rect">
            <a:avLst/>
          </a:prstGeom>
        </p:spPr>
        <p:txBody>
          <a:bodyPr lIns="0" tIns="0" rIns="0" bIns="0" rtlCol="0" anchor="t">
            <a:spAutoFit/>
          </a:bodyPr>
          <a:lstStyle/>
          <a:p>
            <a:pPr algn="ctr">
              <a:lnSpc>
                <a:spcPts val="12264"/>
              </a:lnSpc>
              <a:spcBef>
                <a:spcPct val="0"/>
              </a:spcBef>
            </a:pPr>
            <a:r>
              <a:rPr lang="en-US" sz="8760" b="1" dirty="0">
                <a:solidFill>
                  <a:srgbClr val="000000"/>
                </a:solidFill>
                <a:latin typeface="Open Sans Bold"/>
                <a:ea typeface="Open Sans Bold"/>
                <a:cs typeface="Open Sans Bold"/>
                <a:sym typeface="Open Sans Bold"/>
              </a:rPr>
              <a:t>2</a:t>
            </a:r>
          </a:p>
        </p:txBody>
      </p:sp>
      <p:sp>
        <p:nvSpPr>
          <p:cNvPr id="28" name="TextBox 28"/>
          <p:cNvSpPr txBox="1"/>
          <p:nvPr/>
        </p:nvSpPr>
        <p:spPr>
          <a:xfrm>
            <a:off x="1415452" y="3304142"/>
            <a:ext cx="4886121" cy="4043907"/>
          </a:xfrm>
          <a:prstGeom prst="rect">
            <a:avLst/>
          </a:prstGeom>
        </p:spPr>
        <p:txBody>
          <a:bodyPr lIns="0" tIns="0" rIns="0" bIns="0" rtlCol="0" anchor="t">
            <a:spAutoFit/>
          </a:bodyPr>
          <a:lstStyle/>
          <a:p>
            <a:pPr algn="ctr">
              <a:lnSpc>
                <a:spcPts val="10732"/>
              </a:lnSpc>
            </a:pPr>
            <a:r>
              <a:rPr lang="en-US" sz="7666" b="1" dirty="0" err="1">
                <a:solidFill>
                  <a:srgbClr val="000000"/>
                </a:solidFill>
                <a:latin typeface="Open Sans Bold"/>
                <a:ea typeface="Open Sans Bold"/>
                <a:cs typeface="Open Sans Bold"/>
                <a:sym typeface="Open Sans Bold"/>
              </a:rPr>
              <a:t>Phân</a:t>
            </a:r>
            <a:r>
              <a:rPr lang="en-US" sz="7666" b="1" dirty="0">
                <a:solidFill>
                  <a:srgbClr val="000000"/>
                </a:solidFill>
                <a:latin typeface="Open Sans Bold"/>
                <a:ea typeface="Open Sans Bold"/>
                <a:cs typeface="Open Sans Bold"/>
                <a:sym typeface="Open Sans Bold"/>
              </a:rPr>
              <a:t> </a:t>
            </a:r>
            <a:r>
              <a:rPr lang="en-US" sz="7666" b="1" dirty="0" err="1">
                <a:solidFill>
                  <a:srgbClr val="000000"/>
                </a:solidFill>
                <a:latin typeface="Open Sans Bold"/>
                <a:ea typeface="Open Sans Bold"/>
                <a:cs typeface="Open Sans Bold"/>
                <a:sym typeface="Open Sans Bold"/>
              </a:rPr>
              <a:t>tích</a:t>
            </a:r>
            <a:r>
              <a:rPr lang="en-US" sz="7666" b="1" dirty="0">
                <a:solidFill>
                  <a:srgbClr val="000000"/>
                </a:solidFill>
                <a:latin typeface="Open Sans Bold"/>
                <a:ea typeface="Open Sans Bold"/>
                <a:cs typeface="Open Sans Bold"/>
                <a:sym typeface="Open Sans Bold"/>
              </a:rPr>
              <a:t> </a:t>
            </a:r>
            <a:r>
              <a:rPr lang="en-US" sz="7666" b="1" dirty="0" err="1">
                <a:solidFill>
                  <a:srgbClr val="000000"/>
                </a:solidFill>
                <a:latin typeface="Open Sans Bold"/>
                <a:ea typeface="Open Sans Bold"/>
                <a:cs typeface="Open Sans Bold"/>
                <a:sym typeface="Open Sans Bold"/>
              </a:rPr>
              <a:t>thiết</a:t>
            </a:r>
            <a:r>
              <a:rPr lang="en-US" sz="7666" b="1" dirty="0">
                <a:solidFill>
                  <a:srgbClr val="000000"/>
                </a:solidFill>
                <a:latin typeface="Open Sans Bold"/>
                <a:ea typeface="Open Sans Bold"/>
                <a:cs typeface="Open Sans Bold"/>
                <a:sym typeface="Open Sans Bold"/>
              </a:rPr>
              <a:t> </a:t>
            </a:r>
            <a:r>
              <a:rPr lang="en-US" sz="7666" b="1" dirty="0" err="1">
                <a:solidFill>
                  <a:srgbClr val="000000"/>
                </a:solidFill>
                <a:latin typeface="Open Sans Bold"/>
                <a:ea typeface="Open Sans Bold"/>
                <a:cs typeface="Open Sans Bold"/>
                <a:sym typeface="Open Sans Bold"/>
              </a:rPr>
              <a:t>kế</a:t>
            </a:r>
            <a:r>
              <a:rPr lang="en-US" sz="7666" b="1" dirty="0">
                <a:solidFill>
                  <a:srgbClr val="000000"/>
                </a:solidFill>
                <a:latin typeface="Open Sans Bold"/>
                <a:ea typeface="Open Sans Bold"/>
                <a:cs typeface="Open Sans Bold"/>
                <a:sym typeface="Open Sans Bold"/>
              </a:rPr>
              <a:t> </a:t>
            </a:r>
          </a:p>
          <a:p>
            <a:pPr algn="ctr">
              <a:lnSpc>
                <a:spcPts val="10732"/>
              </a:lnSpc>
              <a:spcBef>
                <a:spcPct val="0"/>
              </a:spcBef>
            </a:pPr>
            <a:r>
              <a:rPr lang="en-US" sz="7666" b="1" dirty="0">
                <a:solidFill>
                  <a:srgbClr val="000000"/>
                </a:solidFill>
                <a:latin typeface="Open Sans Bold"/>
                <a:ea typeface="Open Sans Bold"/>
                <a:cs typeface="Open Sans Bold"/>
                <a:sym typeface="Open Sans Bold"/>
              </a:rPr>
              <a:t>wed</a:t>
            </a:r>
          </a:p>
        </p:txBody>
      </p:sp>
      <p:sp>
        <p:nvSpPr>
          <p:cNvPr id="29" name="TextBox 2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12</a:t>
            </a: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anim calcmode="lin" valueType="num">
                                      <p:cBhvr additive="base">
                                        <p:cTn id="1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animEffect transition="in" filter="barn(inVertical)">
                                      <p:cBhvr>
                                        <p:cTn id="19" dur="500"/>
                                        <p:tgtEl>
                                          <p:spTgt spid="28">
                                            <p:txEl>
                                              <p:pRg st="0" end="0"/>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28">
                                            <p:txEl>
                                              <p:pRg st="1" end="1"/>
                                            </p:txEl>
                                          </p:spTgt>
                                        </p:tgtEl>
                                        <p:attrNameLst>
                                          <p:attrName>style.visibility</p:attrName>
                                        </p:attrNameLst>
                                      </p:cBhvr>
                                      <p:to>
                                        <p:strVal val="visible"/>
                                      </p:to>
                                    </p:set>
                                    <p:animEffect transition="in" filter="barn(inVertical)">
                                      <p:cBhvr>
                                        <p:cTn id="22"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40373" y="1028700"/>
            <a:ext cx="17407254" cy="8229600"/>
            <a:chOff x="0" y="0"/>
            <a:chExt cx="2119683" cy="1002119"/>
          </a:xfrm>
        </p:grpSpPr>
        <p:sp>
          <p:nvSpPr>
            <p:cNvPr id="18" name="Freeform 18"/>
            <p:cNvSpPr/>
            <p:nvPr/>
          </p:nvSpPr>
          <p:spPr>
            <a:xfrm>
              <a:off x="0" y="0"/>
              <a:ext cx="2119683" cy="1002119"/>
            </a:xfrm>
            <a:custGeom>
              <a:avLst/>
              <a:gdLst/>
              <a:ahLst/>
              <a:cxnLst/>
              <a:rect l="l" t="t" r="r" b="b"/>
              <a:pathLst>
                <a:path w="2119683" h="1002119">
                  <a:moveTo>
                    <a:pt x="0" y="0"/>
                  </a:moveTo>
                  <a:lnTo>
                    <a:pt x="2119683" y="0"/>
                  </a:lnTo>
                  <a:lnTo>
                    <a:pt x="2119683" y="1002119"/>
                  </a:lnTo>
                  <a:lnTo>
                    <a:pt x="0" y="1002119"/>
                  </a:lnTo>
                  <a:close/>
                </a:path>
              </a:pathLst>
            </a:custGeom>
            <a:blipFill>
              <a:blip r:embed="rId2"/>
              <a:stretch>
                <a:fillRect t="-764" b="-764"/>
              </a:stretch>
            </a:blipFill>
          </p:spPr>
        </p:sp>
      </p:grpSp>
      <p:sp>
        <p:nvSpPr>
          <p:cNvPr id="19" name="Freeform 19"/>
          <p:cNvSpPr/>
          <p:nvPr/>
        </p:nvSpPr>
        <p:spPr>
          <a:xfrm>
            <a:off x="320283" y="852405"/>
            <a:ext cx="3143049" cy="1502949"/>
          </a:xfrm>
          <a:custGeom>
            <a:avLst/>
            <a:gdLst/>
            <a:ahLst/>
            <a:cxnLst/>
            <a:rect l="l" t="t" r="r" b="b"/>
            <a:pathLst>
              <a:path w="3143049" h="1502949">
                <a:moveTo>
                  <a:pt x="0" y="0"/>
                </a:moveTo>
                <a:lnTo>
                  <a:pt x="3143049" y="0"/>
                </a:lnTo>
                <a:lnTo>
                  <a:pt x="3143049" y="1502949"/>
                </a:lnTo>
                <a:lnTo>
                  <a:pt x="0" y="150294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0" name="Freeform 20"/>
          <p:cNvSpPr/>
          <p:nvPr/>
        </p:nvSpPr>
        <p:spPr>
          <a:xfrm>
            <a:off x="382572" y="2355354"/>
            <a:ext cx="646128" cy="751311"/>
          </a:xfrm>
          <a:custGeom>
            <a:avLst/>
            <a:gdLst/>
            <a:ahLst/>
            <a:cxnLst/>
            <a:rect l="l" t="t" r="r" b="b"/>
            <a:pathLst>
              <a:path w="646128" h="751311">
                <a:moveTo>
                  <a:pt x="0" y="0"/>
                </a:moveTo>
                <a:lnTo>
                  <a:pt x="646128" y="0"/>
                </a:lnTo>
                <a:lnTo>
                  <a:pt x="646128" y="751311"/>
                </a:lnTo>
                <a:lnTo>
                  <a:pt x="0" y="75131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1" name="Freeform 21"/>
          <p:cNvSpPr/>
          <p:nvPr/>
        </p:nvSpPr>
        <p:spPr>
          <a:xfrm>
            <a:off x="14846150" y="957458"/>
            <a:ext cx="2703662" cy="1292842"/>
          </a:xfrm>
          <a:custGeom>
            <a:avLst/>
            <a:gdLst/>
            <a:ahLst/>
            <a:cxnLst/>
            <a:rect l="l" t="t" r="r" b="b"/>
            <a:pathLst>
              <a:path w="2703662" h="1292842">
                <a:moveTo>
                  <a:pt x="0" y="0"/>
                </a:moveTo>
                <a:lnTo>
                  <a:pt x="2703662" y="0"/>
                </a:lnTo>
                <a:lnTo>
                  <a:pt x="2703662" y="1292842"/>
                </a:lnTo>
                <a:lnTo>
                  <a:pt x="0" y="129284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2" name="Freeform 22"/>
          <p:cNvSpPr/>
          <p:nvPr/>
        </p:nvSpPr>
        <p:spPr>
          <a:xfrm>
            <a:off x="14846150" y="2198583"/>
            <a:ext cx="646128" cy="751311"/>
          </a:xfrm>
          <a:custGeom>
            <a:avLst/>
            <a:gdLst/>
            <a:ahLst/>
            <a:cxnLst/>
            <a:rect l="l" t="t" r="r" b="b"/>
            <a:pathLst>
              <a:path w="646128" h="751311">
                <a:moveTo>
                  <a:pt x="0" y="0"/>
                </a:moveTo>
                <a:lnTo>
                  <a:pt x="646128" y="0"/>
                </a:lnTo>
                <a:lnTo>
                  <a:pt x="646128" y="751312"/>
                </a:lnTo>
                <a:lnTo>
                  <a:pt x="0" y="75131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3" name="Freeform 23"/>
          <p:cNvSpPr/>
          <p:nvPr/>
        </p:nvSpPr>
        <p:spPr>
          <a:xfrm>
            <a:off x="6274780" y="852405"/>
            <a:ext cx="4089588" cy="1397896"/>
          </a:xfrm>
          <a:custGeom>
            <a:avLst/>
            <a:gdLst/>
            <a:ahLst/>
            <a:cxnLst/>
            <a:rect l="l" t="t" r="r" b="b"/>
            <a:pathLst>
              <a:path w="4089588" h="1397896">
                <a:moveTo>
                  <a:pt x="0" y="0"/>
                </a:moveTo>
                <a:lnTo>
                  <a:pt x="4089588" y="0"/>
                </a:lnTo>
                <a:lnTo>
                  <a:pt x="4089588" y="1397895"/>
                </a:lnTo>
                <a:lnTo>
                  <a:pt x="0" y="1397895"/>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lgDash"/>
            <a:miter/>
          </a:ln>
        </p:spPr>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13</a:t>
            </a:r>
          </a:p>
        </p:txBody>
      </p:sp>
      <p:sp>
        <p:nvSpPr>
          <p:cNvPr id="26" name="TextBox 26"/>
          <p:cNvSpPr txBox="1"/>
          <p:nvPr/>
        </p:nvSpPr>
        <p:spPr>
          <a:xfrm>
            <a:off x="811084" y="2786223"/>
            <a:ext cx="2474989" cy="574210"/>
          </a:xfrm>
          <a:prstGeom prst="rect">
            <a:avLst/>
          </a:prstGeom>
        </p:spPr>
        <p:txBody>
          <a:bodyPr lIns="0" tIns="0" rIns="0" bIns="0" rtlCol="0" anchor="t">
            <a:spAutoFit/>
          </a:bodyPr>
          <a:lstStyle/>
          <a:p>
            <a:pPr algn="ctr">
              <a:lnSpc>
                <a:spcPts val="4735"/>
              </a:lnSpc>
              <a:spcBef>
                <a:spcPct val="0"/>
              </a:spcBef>
            </a:pPr>
            <a:r>
              <a:rPr lang="en-US" sz="3382" dirty="0" err="1">
                <a:solidFill>
                  <a:srgbClr val="8B0B01"/>
                </a:solidFill>
                <a:latin typeface="Open Sans"/>
                <a:ea typeface="Open Sans"/>
                <a:cs typeface="Open Sans"/>
                <a:sym typeface="Open Sans"/>
              </a:rPr>
              <a:t>Tên</a:t>
            </a:r>
            <a:r>
              <a:rPr lang="en-US" sz="3382" dirty="0">
                <a:solidFill>
                  <a:srgbClr val="8B0B01"/>
                </a:solidFill>
                <a:latin typeface="Open Sans"/>
                <a:ea typeface="Open Sans"/>
                <a:cs typeface="Open Sans"/>
                <a:sym typeface="Open Sans"/>
              </a:rPr>
              <a:t> </a:t>
            </a:r>
            <a:r>
              <a:rPr lang="en-US" sz="3382" dirty="0" err="1">
                <a:solidFill>
                  <a:srgbClr val="8B0B01"/>
                </a:solidFill>
                <a:latin typeface="Open Sans"/>
                <a:ea typeface="Open Sans"/>
                <a:cs typeface="Open Sans"/>
                <a:sym typeface="Open Sans"/>
              </a:rPr>
              <a:t>nhóm</a:t>
            </a:r>
            <a:endParaRPr lang="en-US" sz="3382" dirty="0">
              <a:solidFill>
                <a:srgbClr val="8B0B01"/>
              </a:solidFill>
              <a:latin typeface="Open Sans"/>
              <a:ea typeface="Open Sans"/>
              <a:cs typeface="Open Sans"/>
              <a:sym typeface="Open Sans"/>
            </a:endParaRPr>
          </a:p>
        </p:txBody>
      </p:sp>
      <p:sp>
        <p:nvSpPr>
          <p:cNvPr id="27" name="TextBox 27"/>
          <p:cNvSpPr txBox="1"/>
          <p:nvPr/>
        </p:nvSpPr>
        <p:spPr>
          <a:xfrm>
            <a:off x="15243196" y="2446547"/>
            <a:ext cx="2474989" cy="1761096"/>
          </a:xfrm>
          <a:prstGeom prst="rect">
            <a:avLst/>
          </a:prstGeom>
        </p:spPr>
        <p:txBody>
          <a:bodyPr lIns="0" tIns="0" rIns="0" bIns="0" rtlCol="0" anchor="t">
            <a:spAutoFit/>
          </a:bodyPr>
          <a:lstStyle/>
          <a:p>
            <a:pPr algn="ctr">
              <a:lnSpc>
                <a:spcPts val="4735"/>
              </a:lnSpc>
              <a:spcBef>
                <a:spcPct val="0"/>
              </a:spcBef>
            </a:pPr>
            <a:r>
              <a:rPr lang="en-US" sz="3382" dirty="0" err="1">
                <a:solidFill>
                  <a:srgbClr val="8B0B01"/>
                </a:solidFill>
                <a:latin typeface="Open Sans"/>
                <a:ea typeface="Open Sans"/>
                <a:cs typeface="Open Sans"/>
                <a:sym typeface="Open Sans"/>
              </a:rPr>
              <a:t>Giỏ</a:t>
            </a:r>
            <a:r>
              <a:rPr lang="en-US" sz="3382" dirty="0">
                <a:solidFill>
                  <a:srgbClr val="8B0B01"/>
                </a:solidFill>
                <a:latin typeface="Open Sans"/>
                <a:ea typeface="Open Sans"/>
                <a:cs typeface="Open Sans"/>
                <a:sym typeface="Open Sans"/>
              </a:rPr>
              <a:t> </a:t>
            </a:r>
            <a:r>
              <a:rPr lang="en-US" sz="3382" dirty="0" err="1">
                <a:solidFill>
                  <a:srgbClr val="8B0B01"/>
                </a:solidFill>
                <a:latin typeface="Open Sans"/>
                <a:ea typeface="Open Sans"/>
                <a:cs typeface="Open Sans"/>
                <a:sym typeface="Open Sans"/>
              </a:rPr>
              <a:t>hàng</a:t>
            </a:r>
            <a:r>
              <a:rPr lang="en-US" sz="3382" dirty="0">
                <a:solidFill>
                  <a:srgbClr val="8B0B01"/>
                </a:solidFill>
                <a:latin typeface="Open Sans"/>
                <a:ea typeface="Open Sans"/>
                <a:cs typeface="Open Sans"/>
                <a:sym typeface="Open Sans"/>
              </a:rPr>
              <a:t> </a:t>
            </a:r>
            <a:r>
              <a:rPr lang="en-US" sz="3382" dirty="0" err="1">
                <a:solidFill>
                  <a:srgbClr val="8B0B01"/>
                </a:solidFill>
                <a:latin typeface="Open Sans"/>
                <a:ea typeface="Open Sans"/>
                <a:cs typeface="Open Sans"/>
                <a:sym typeface="Open Sans"/>
              </a:rPr>
              <a:t>của</a:t>
            </a:r>
            <a:r>
              <a:rPr lang="en-US" sz="3382" dirty="0">
                <a:solidFill>
                  <a:srgbClr val="8B0B01"/>
                </a:solidFill>
                <a:latin typeface="Open Sans"/>
                <a:ea typeface="Open Sans"/>
                <a:cs typeface="Open Sans"/>
                <a:sym typeface="Open Sans"/>
              </a:rPr>
              <a:t> </a:t>
            </a:r>
            <a:r>
              <a:rPr lang="en-US" sz="3382" dirty="0" err="1">
                <a:solidFill>
                  <a:srgbClr val="8B0B01"/>
                </a:solidFill>
                <a:latin typeface="Open Sans"/>
                <a:ea typeface="Open Sans"/>
                <a:cs typeface="Open Sans"/>
                <a:sym typeface="Open Sans"/>
              </a:rPr>
              <a:t>người</a:t>
            </a:r>
            <a:r>
              <a:rPr lang="en-US" sz="3382" dirty="0">
                <a:solidFill>
                  <a:srgbClr val="8B0B01"/>
                </a:solidFill>
                <a:latin typeface="Open Sans"/>
                <a:ea typeface="Open Sans"/>
                <a:cs typeface="Open Sans"/>
                <a:sym typeface="Open Sans"/>
              </a:rPr>
              <a:t> </a:t>
            </a:r>
            <a:r>
              <a:rPr lang="en-US" sz="3382" dirty="0" err="1">
                <a:solidFill>
                  <a:srgbClr val="8B0B01"/>
                </a:solidFill>
                <a:latin typeface="Open Sans"/>
                <a:ea typeface="Open Sans"/>
                <a:cs typeface="Open Sans"/>
                <a:sym typeface="Open Sans"/>
              </a:rPr>
              <a:t>dùng</a:t>
            </a:r>
            <a:endParaRPr lang="en-US" sz="3382" dirty="0">
              <a:solidFill>
                <a:srgbClr val="8B0B01"/>
              </a:solidFill>
              <a:latin typeface="Open Sans"/>
              <a:ea typeface="Open Sans"/>
              <a:cs typeface="Open Sans"/>
              <a:sym typeface="Open Sans"/>
            </a:endParaRPr>
          </a:p>
        </p:txBody>
      </p:sp>
      <p:sp>
        <p:nvSpPr>
          <p:cNvPr id="28" name="Freeform 28"/>
          <p:cNvSpPr/>
          <p:nvPr/>
        </p:nvSpPr>
        <p:spPr>
          <a:xfrm rot="903443">
            <a:off x="5951716" y="1751898"/>
            <a:ext cx="646128" cy="751311"/>
          </a:xfrm>
          <a:custGeom>
            <a:avLst/>
            <a:gdLst/>
            <a:ahLst/>
            <a:cxnLst/>
            <a:rect l="l" t="t" r="r" b="b"/>
            <a:pathLst>
              <a:path w="646128" h="751311">
                <a:moveTo>
                  <a:pt x="0" y="0"/>
                </a:moveTo>
                <a:lnTo>
                  <a:pt x="646128" y="0"/>
                </a:lnTo>
                <a:lnTo>
                  <a:pt x="646128" y="751311"/>
                </a:lnTo>
                <a:lnTo>
                  <a:pt x="0" y="75131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9" name="TextBox 29"/>
          <p:cNvSpPr txBox="1"/>
          <p:nvPr/>
        </p:nvSpPr>
        <p:spPr>
          <a:xfrm>
            <a:off x="6274780" y="2359186"/>
            <a:ext cx="2398869" cy="1124267"/>
          </a:xfrm>
          <a:prstGeom prst="rect">
            <a:avLst/>
          </a:prstGeom>
        </p:spPr>
        <p:txBody>
          <a:bodyPr lIns="0" tIns="0" rIns="0" bIns="0" rtlCol="0" anchor="t">
            <a:spAutoFit/>
          </a:bodyPr>
          <a:lstStyle/>
          <a:p>
            <a:pPr algn="ctr">
              <a:lnSpc>
                <a:spcPts val="4589"/>
              </a:lnSpc>
              <a:spcBef>
                <a:spcPct val="0"/>
              </a:spcBef>
            </a:pPr>
            <a:r>
              <a:rPr lang="en-US" sz="3278" dirty="0" err="1">
                <a:solidFill>
                  <a:srgbClr val="8B0B01"/>
                </a:solidFill>
                <a:latin typeface="Open Sans"/>
                <a:ea typeface="Open Sans"/>
                <a:cs typeface="Open Sans"/>
                <a:sym typeface="Open Sans"/>
              </a:rPr>
              <a:t>Thanh</a:t>
            </a:r>
            <a:r>
              <a:rPr lang="en-US" sz="3278" dirty="0">
                <a:solidFill>
                  <a:srgbClr val="8B0B01"/>
                </a:solidFill>
                <a:latin typeface="Open Sans"/>
                <a:ea typeface="Open Sans"/>
                <a:cs typeface="Open Sans"/>
                <a:sym typeface="Open Sans"/>
              </a:rPr>
              <a:t> </a:t>
            </a:r>
            <a:r>
              <a:rPr lang="en-US" sz="3278" dirty="0" err="1">
                <a:solidFill>
                  <a:srgbClr val="8B0B01"/>
                </a:solidFill>
                <a:latin typeface="Open Sans"/>
                <a:ea typeface="Open Sans"/>
                <a:cs typeface="Open Sans"/>
                <a:sym typeface="Open Sans"/>
              </a:rPr>
              <a:t>công</a:t>
            </a:r>
            <a:r>
              <a:rPr lang="en-US" sz="3278" dirty="0">
                <a:solidFill>
                  <a:srgbClr val="8B0B01"/>
                </a:solidFill>
                <a:latin typeface="Open Sans"/>
                <a:ea typeface="Open Sans"/>
                <a:cs typeface="Open Sans"/>
                <a:sym typeface="Open Sans"/>
              </a:rPr>
              <a:t> </a:t>
            </a:r>
            <a:r>
              <a:rPr lang="en-US" sz="3278" dirty="0" err="1">
                <a:solidFill>
                  <a:srgbClr val="8B0B01"/>
                </a:solidFill>
                <a:latin typeface="Open Sans"/>
                <a:ea typeface="Open Sans"/>
                <a:cs typeface="Open Sans"/>
                <a:sym typeface="Open Sans"/>
              </a:rPr>
              <a:t>cụ</a:t>
            </a:r>
            <a:endParaRPr lang="en-US" sz="3278" dirty="0">
              <a:solidFill>
                <a:srgbClr val="8B0B01"/>
              </a:solidFill>
              <a:latin typeface="Open Sans"/>
              <a:ea typeface="Open Sans"/>
              <a:cs typeface="Open Sans"/>
              <a:sym typeface="Open Sans"/>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 calcmode="lin" valueType="num">
                                      <p:cBhvr additive="base">
                                        <p:cTn id="1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inVertical)">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arn(inVertical)">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9">
                                            <p:txEl>
                                              <p:pRg st="0" end="0"/>
                                            </p:txEl>
                                          </p:spTgt>
                                        </p:tgtEl>
                                        <p:attrNameLst>
                                          <p:attrName>style.visibility</p:attrName>
                                        </p:attrNameLst>
                                      </p:cBhvr>
                                      <p:to>
                                        <p:strVal val="visible"/>
                                      </p:to>
                                    </p:set>
                                    <p:anim calcmode="lin" valueType="num">
                                      <p:cBhvr additive="base">
                                        <p:cTn id="33"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 calcmode="lin" valueType="num">
                                      <p:cBhvr additive="base">
                                        <p:cTn id="49"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28700" y="1267978"/>
            <a:ext cx="16695588" cy="7366732"/>
            <a:chOff x="0" y="0"/>
            <a:chExt cx="2746737" cy="1211965"/>
          </a:xfrm>
        </p:grpSpPr>
        <p:sp>
          <p:nvSpPr>
            <p:cNvPr id="18" name="Freeform 18"/>
            <p:cNvSpPr/>
            <p:nvPr/>
          </p:nvSpPr>
          <p:spPr>
            <a:xfrm>
              <a:off x="0" y="0"/>
              <a:ext cx="2746737" cy="1211965"/>
            </a:xfrm>
            <a:custGeom>
              <a:avLst/>
              <a:gdLst/>
              <a:ahLst/>
              <a:cxnLst/>
              <a:rect l="l" t="t" r="r" b="b"/>
              <a:pathLst>
                <a:path w="2746737" h="1211965">
                  <a:moveTo>
                    <a:pt x="0" y="0"/>
                  </a:moveTo>
                  <a:lnTo>
                    <a:pt x="2746737" y="0"/>
                  </a:lnTo>
                  <a:lnTo>
                    <a:pt x="2746737" y="1211965"/>
                  </a:lnTo>
                  <a:lnTo>
                    <a:pt x="0" y="1211965"/>
                  </a:lnTo>
                  <a:close/>
                </a:path>
              </a:pathLst>
            </a:custGeom>
            <a:blipFill>
              <a:blip r:embed="rId2"/>
              <a:stretch>
                <a:fillRect l="-571" r="-571"/>
              </a:stretch>
            </a:blipFill>
          </p:spPr>
        </p:sp>
      </p:grpSp>
      <p:sp>
        <p:nvSpPr>
          <p:cNvPr id="19" name="Freeform 19"/>
          <p:cNvSpPr/>
          <p:nvPr/>
        </p:nvSpPr>
        <p:spPr>
          <a:xfrm>
            <a:off x="9376494" y="3695010"/>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w="47625" cap="sq">
            <a:solidFill>
              <a:srgbClr val="FF172E"/>
            </a:solidFill>
            <a:prstDash val="solid"/>
            <a:miter/>
          </a:ln>
        </p:spPr>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14</a:t>
            </a:r>
          </a:p>
        </p:txBody>
      </p:sp>
      <p:sp>
        <p:nvSpPr>
          <p:cNvPr id="21" name="Freeform 21"/>
          <p:cNvSpPr/>
          <p:nvPr/>
        </p:nvSpPr>
        <p:spPr>
          <a:xfrm>
            <a:off x="11165313" y="7341310"/>
            <a:ext cx="646128" cy="751311"/>
          </a:xfrm>
          <a:custGeom>
            <a:avLst/>
            <a:gdLst/>
            <a:ahLst/>
            <a:cxnLst/>
            <a:rect l="l" t="t" r="r" b="b"/>
            <a:pathLst>
              <a:path w="646128" h="751311">
                <a:moveTo>
                  <a:pt x="0" y="0"/>
                </a:moveTo>
                <a:lnTo>
                  <a:pt x="646128" y="0"/>
                </a:lnTo>
                <a:lnTo>
                  <a:pt x="646128" y="751312"/>
                </a:lnTo>
                <a:lnTo>
                  <a:pt x="0" y="75131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2" name="TextBox 22"/>
          <p:cNvSpPr txBox="1"/>
          <p:nvPr/>
        </p:nvSpPr>
        <p:spPr>
          <a:xfrm>
            <a:off x="11811441" y="7737776"/>
            <a:ext cx="2994543" cy="1520524"/>
          </a:xfrm>
          <a:prstGeom prst="rect">
            <a:avLst/>
          </a:prstGeom>
        </p:spPr>
        <p:txBody>
          <a:bodyPr lIns="0" tIns="0" rIns="0" bIns="0" rtlCol="0" anchor="t">
            <a:spAutoFit/>
          </a:bodyPr>
          <a:lstStyle/>
          <a:p>
            <a:pPr algn="ctr">
              <a:lnSpc>
                <a:spcPts val="4084"/>
              </a:lnSpc>
              <a:spcBef>
                <a:spcPct val="0"/>
              </a:spcBef>
            </a:pPr>
            <a:r>
              <a:rPr lang="en-US" sz="2917" dirty="0" err="1">
                <a:solidFill>
                  <a:srgbClr val="823113"/>
                </a:solidFill>
                <a:latin typeface="Open Sans"/>
                <a:ea typeface="Open Sans"/>
                <a:cs typeface="Open Sans"/>
                <a:sym typeface="Open Sans"/>
              </a:rPr>
              <a:t>Tìm</a:t>
            </a:r>
            <a:r>
              <a:rPr lang="en-US" sz="2917" dirty="0">
                <a:solidFill>
                  <a:srgbClr val="823113"/>
                </a:solidFill>
                <a:latin typeface="Open Sans"/>
                <a:ea typeface="Open Sans"/>
                <a:cs typeface="Open Sans"/>
                <a:sym typeface="Open Sans"/>
              </a:rPr>
              <a:t> </a:t>
            </a:r>
            <a:r>
              <a:rPr lang="en-US" sz="2917" dirty="0" err="1">
                <a:solidFill>
                  <a:srgbClr val="823113"/>
                </a:solidFill>
                <a:latin typeface="Open Sans"/>
                <a:ea typeface="Open Sans"/>
                <a:cs typeface="Open Sans"/>
                <a:sym typeface="Open Sans"/>
              </a:rPr>
              <a:t>hiểu</a:t>
            </a:r>
            <a:r>
              <a:rPr lang="en-US" sz="2917" dirty="0">
                <a:solidFill>
                  <a:srgbClr val="823113"/>
                </a:solidFill>
                <a:latin typeface="Open Sans"/>
                <a:ea typeface="Open Sans"/>
                <a:cs typeface="Open Sans"/>
                <a:sym typeface="Open Sans"/>
              </a:rPr>
              <a:t>, </a:t>
            </a:r>
            <a:r>
              <a:rPr lang="en-US" sz="2917" dirty="0" err="1">
                <a:solidFill>
                  <a:srgbClr val="823113"/>
                </a:solidFill>
                <a:latin typeface="Open Sans"/>
                <a:ea typeface="Open Sans"/>
                <a:cs typeface="Open Sans"/>
                <a:sym typeface="Open Sans"/>
              </a:rPr>
              <a:t>khám</a:t>
            </a:r>
            <a:r>
              <a:rPr lang="en-US" sz="2917" dirty="0">
                <a:solidFill>
                  <a:srgbClr val="823113"/>
                </a:solidFill>
                <a:latin typeface="Open Sans"/>
                <a:ea typeface="Open Sans"/>
                <a:cs typeface="Open Sans"/>
                <a:sym typeface="Open Sans"/>
              </a:rPr>
              <a:t> </a:t>
            </a:r>
            <a:r>
              <a:rPr lang="en-US" sz="2917" dirty="0" err="1">
                <a:solidFill>
                  <a:srgbClr val="823113"/>
                </a:solidFill>
                <a:latin typeface="Open Sans"/>
                <a:ea typeface="Open Sans"/>
                <a:cs typeface="Open Sans"/>
                <a:sym typeface="Open Sans"/>
              </a:rPr>
              <a:t>phá</a:t>
            </a:r>
            <a:r>
              <a:rPr lang="en-US" sz="2917" dirty="0">
                <a:solidFill>
                  <a:srgbClr val="823113"/>
                </a:solidFill>
                <a:latin typeface="Open Sans"/>
                <a:ea typeface="Open Sans"/>
                <a:cs typeface="Open Sans"/>
                <a:sym typeface="Open Sans"/>
              </a:rPr>
              <a:t> </a:t>
            </a:r>
            <a:r>
              <a:rPr lang="en-US" sz="2917" dirty="0" err="1">
                <a:solidFill>
                  <a:srgbClr val="823113"/>
                </a:solidFill>
                <a:latin typeface="Open Sans"/>
                <a:ea typeface="Open Sans"/>
                <a:cs typeface="Open Sans"/>
                <a:sym typeface="Open Sans"/>
              </a:rPr>
              <a:t>về</a:t>
            </a:r>
            <a:r>
              <a:rPr lang="en-US" sz="2917" dirty="0">
                <a:solidFill>
                  <a:srgbClr val="823113"/>
                </a:solidFill>
                <a:latin typeface="Open Sans"/>
                <a:ea typeface="Open Sans"/>
                <a:cs typeface="Open Sans"/>
                <a:sym typeface="Open Sans"/>
              </a:rPr>
              <a:t> </a:t>
            </a:r>
            <a:r>
              <a:rPr lang="en-US" sz="2917" dirty="0" err="1">
                <a:solidFill>
                  <a:srgbClr val="823113"/>
                </a:solidFill>
                <a:latin typeface="Open Sans"/>
                <a:ea typeface="Open Sans"/>
                <a:cs typeface="Open Sans"/>
                <a:sym typeface="Open Sans"/>
              </a:rPr>
              <a:t>vẻ</a:t>
            </a:r>
            <a:r>
              <a:rPr lang="en-US" sz="2917" dirty="0">
                <a:solidFill>
                  <a:srgbClr val="823113"/>
                </a:solidFill>
                <a:latin typeface="Open Sans"/>
                <a:ea typeface="Open Sans"/>
                <a:cs typeface="Open Sans"/>
                <a:sym typeface="Open Sans"/>
              </a:rPr>
              <a:t> </a:t>
            </a:r>
            <a:r>
              <a:rPr lang="en-US" sz="2917" dirty="0" err="1">
                <a:solidFill>
                  <a:srgbClr val="823113"/>
                </a:solidFill>
                <a:latin typeface="Open Sans"/>
                <a:ea typeface="Open Sans"/>
                <a:cs typeface="Open Sans"/>
                <a:sym typeface="Open Sans"/>
              </a:rPr>
              <a:t>đẹp</a:t>
            </a:r>
            <a:r>
              <a:rPr lang="en-US" sz="2917" dirty="0">
                <a:solidFill>
                  <a:srgbClr val="823113"/>
                </a:solidFill>
                <a:latin typeface="Open Sans"/>
                <a:ea typeface="Open Sans"/>
                <a:cs typeface="Open Sans"/>
                <a:sym typeface="Open Sans"/>
              </a:rPr>
              <a:t> </a:t>
            </a:r>
            <a:r>
              <a:rPr lang="en-US" sz="2917" dirty="0" err="1">
                <a:solidFill>
                  <a:srgbClr val="823113"/>
                </a:solidFill>
                <a:latin typeface="Open Sans"/>
                <a:ea typeface="Open Sans"/>
                <a:cs typeface="Open Sans"/>
                <a:sym typeface="Open Sans"/>
              </a:rPr>
              <a:t>của</a:t>
            </a:r>
            <a:r>
              <a:rPr lang="en-US" sz="2917" dirty="0">
                <a:solidFill>
                  <a:srgbClr val="823113"/>
                </a:solidFill>
                <a:latin typeface="Open Sans"/>
                <a:ea typeface="Open Sans"/>
                <a:cs typeface="Open Sans"/>
                <a:sym typeface="Open Sans"/>
              </a:rPr>
              <a:t> </a:t>
            </a:r>
            <a:r>
              <a:rPr lang="en-US" sz="2917" dirty="0" err="1">
                <a:solidFill>
                  <a:srgbClr val="823113"/>
                </a:solidFill>
                <a:latin typeface="Open Sans"/>
                <a:ea typeface="Open Sans"/>
                <a:cs typeface="Open Sans"/>
                <a:sym typeface="Open Sans"/>
              </a:rPr>
              <a:t>trang</a:t>
            </a:r>
            <a:r>
              <a:rPr lang="en-US" sz="2917" dirty="0">
                <a:solidFill>
                  <a:srgbClr val="823113"/>
                </a:solidFill>
                <a:latin typeface="Open Sans"/>
                <a:ea typeface="Open Sans"/>
                <a:cs typeface="Open Sans"/>
                <a:sym typeface="Open Sans"/>
              </a:rPr>
              <a:t> </a:t>
            </a:r>
            <a:r>
              <a:rPr lang="en-US" sz="2917" dirty="0" err="1">
                <a:solidFill>
                  <a:srgbClr val="823113"/>
                </a:solidFill>
                <a:latin typeface="Open Sans"/>
                <a:ea typeface="Open Sans"/>
                <a:cs typeface="Open Sans"/>
                <a:sym typeface="Open Sans"/>
              </a:rPr>
              <a:t>sức</a:t>
            </a:r>
            <a:endParaRPr lang="en-US" sz="2917" dirty="0">
              <a:solidFill>
                <a:srgbClr val="823113"/>
              </a:solidFill>
              <a:latin typeface="Open Sans"/>
              <a:ea typeface="Open Sans"/>
              <a:cs typeface="Open Sans"/>
              <a:sym typeface="Open Sans"/>
            </a:endParaRPr>
          </a:p>
        </p:txBody>
      </p:sp>
      <p:sp>
        <p:nvSpPr>
          <p:cNvPr id="23" name="Freeform 23"/>
          <p:cNvSpPr/>
          <p:nvPr/>
        </p:nvSpPr>
        <p:spPr>
          <a:xfrm>
            <a:off x="16000032" y="1028700"/>
            <a:ext cx="1825149" cy="912575"/>
          </a:xfrm>
          <a:custGeom>
            <a:avLst/>
            <a:gdLst/>
            <a:ahLst/>
            <a:cxnLst/>
            <a:rect l="l" t="t" r="r" b="b"/>
            <a:pathLst>
              <a:path w="1825149" h="912575">
                <a:moveTo>
                  <a:pt x="0" y="0"/>
                </a:moveTo>
                <a:lnTo>
                  <a:pt x="1825149" y="0"/>
                </a:lnTo>
                <a:lnTo>
                  <a:pt x="1825149" y="912575"/>
                </a:lnTo>
                <a:lnTo>
                  <a:pt x="0" y="91257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w="47625" cap="sq">
            <a:solidFill>
              <a:srgbClr val="FF172E"/>
            </a:solidFill>
            <a:prstDash val="solid"/>
            <a:miter/>
          </a:ln>
        </p:spPr>
      </p:sp>
      <p:sp>
        <p:nvSpPr>
          <p:cNvPr id="24" name="Freeform 24"/>
          <p:cNvSpPr/>
          <p:nvPr/>
        </p:nvSpPr>
        <p:spPr>
          <a:xfrm rot="5564979">
            <a:off x="15617810" y="1452097"/>
            <a:ext cx="673049" cy="782615"/>
          </a:xfrm>
          <a:custGeom>
            <a:avLst/>
            <a:gdLst/>
            <a:ahLst/>
            <a:cxnLst/>
            <a:rect l="l" t="t" r="r" b="b"/>
            <a:pathLst>
              <a:path w="673049" h="782615">
                <a:moveTo>
                  <a:pt x="0" y="0"/>
                </a:moveTo>
                <a:lnTo>
                  <a:pt x="673048" y="0"/>
                </a:lnTo>
                <a:lnTo>
                  <a:pt x="673048" y="782615"/>
                </a:lnTo>
                <a:lnTo>
                  <a:pt x="0" y="78261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5" name="TextBox 25"/>
          <p:cNvSpPr txBox="1"/>
          <p:nvPr/>
        </p:nvSpPr>
        <p:spPr>
          <a:xfrm>
            <a:off x="14004732" y="1984663"/>
            <a:ext cx="1995300" cy="1426047"/>
          </a:xfrm>
          <a:prstGeom prst="rect">
            <a:avLst/>
          </a:prstGeom>
        </p:spPr>
        <p:txBody>
          <a:bodyPr lIns="0" tIns="0" rIns="0" bIns="0" rtlCol="0" anchor="t">
            <a:spAutoFit/>
          </a:bodyPr>
          <a:lstStyle/>
          <a:p>
            <a:pPr algn="ctr">
              <a:lnSpc>
                <a:spcPts val="3795"/>
              </a:lnSpc>
              <a:spcBef>
                <a:spcPct val="0"/>
              </a:spcBef>
            </a:pPr>
            <a:r>
              <a:rPr lang="en-US" sz="2710" dirty="0">
                <a:solidFill>
                  <a:srgbClr val="823113"/>
                </a:solidFill>
                <a:latin typeface="Open Sans"/>
                <a:ea typeface="Open Sans"/>
                <a:cs typeface="Open Sans"/>
                <a:sym typeface="Open Sans"/>
              </a:rPr>
              <a:t>Di </a:t>
            </a:r>
            <a:r>
              <a:rPr lang="en-US" sz="2710" dirty="0" err="1">
                <a:solidFill>
                  <a:srgbClr val="823113"/>
                </a:solidFill>
                <a:latin typeface="Open Sans"/>
                <a:ea typeface="Open Sans"/>
                <a:cs typeface="Open Sans"/>
                <a:sym typeface="Open Sans"/>
              </a:rPr>
              <a:t>chuyển</a:t>
            </a:r>
            <a:r>
              <a:rPr lang="en-US" sz="2710" dirty="0">
                <a:solidFill>
                  <a:srgbClr val="823113"/>
                </a:solidFill>
                <a:latin typeface="Open Sans"/>
                <a:ea typeface="Open Sans"/>
                <a:cs typeface="Open Sans"/>
                <a:sym typeface="Open Sans"/>
              </a:rPr>
              <a:t> </a:t>
            </a:r>
            <a:r>
              <a:rPr lang="en-US" sz="2710" dirty="0" err="1">
                <a:solidFill>
                  <a:srgbClr val="823113"/>
                </a:solidFill>
                <a:latin typeface="Open Sans"/>
                <a:ea typeface="Open Sans"/>
                <a:cs typeface="Open Sans"/>
                <a:sym typeface="Open Sans"/>
              </a:rPr>
              <a:t>đến</a:t>
            </a:r>
            <a:r>
              <a:rPr lang="en-US" sz="2710" dirty="0">
                <a:solidFill>
                  <a:srgbClr val="823113"/>
                </a:solidFill>
                <a:latin typeface="Open Sans"/>
                <a:ea typeface="Open Sans"/>
                <a:cs typeface="Open Sans"/>
                <a:sym typeface="Open Sans"/>
              </a:rPr>
              <a:t> shop </a:t>
            </a:r>
            <a:r>
              <a:rPr lang="en-US" sz="2710" dirty="0" err="1">
                <a:solidFill>
                  <a:srgbClr val="823113"/>
                </a:solidFill>
                <a:latin typeface="Open Sans"/>
                <a:ea typeface="Open Sans"/>
                <a:cs typeface="Open Sans"/>
                <a:sym typeface="Open Sans"/>
              </a:rPr>
              <a:t>bây</a:t>
            </a:r>
            <a:r>
              <a:rPr lang="en-US" sz="2710" dirty="0">
                <a:solidFill>
                  <a:srgbClr val="823113"/>
                </a:solidFill>
                <a:latin typeface="Open Sans"/>
                <a:ea typeface="Open Sans"/>
                <a:cs typeface="Open Sans"/>
                <a:sym typeface="Open Sans"/>
              </a:rPr>
              <a:t> </a:t>
            </a:r>
            <a:r>
              <a:rPr lang="en-US" sz="2710" dirty="0" err="1">
                <a:solidFill>
                  <a:srgbClr val="823113"/>
                </a:solidFill>
                <a:latin typeface="Open Sans"/>
                <a:ea typeface="Open Sans"/>
                <a:cs typeface="Open Sans"/>
                <a:sym typeface="Open Sans"/>
              </a:rPr>
              <a:t>giờ</a:t>
            </a:r>
            <a:endParaRPr lang="en-US" sz="2710" dirty="0">
              <a:solidFill>
                <a:srgbClr val="823113"/>
              </a:solidFill>
              <a:latin typeface="Open Sans"/>
              <a:ea typeface="Open Sans"/>
              <a:cs typeface="Open Sans"/>
              <a:sym typeface="Open San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anim calcmode="lin" valueType="num">
                                      <p:cBhvr additive="base">
                                        <p:cTn id="1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circle(in)">
                                      <p:cBhvr>
                                        <p:cTn id="23" dur="20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610916" y="1498512"/>
            <a:ext cx="17276135" cy="7489949"/>
          </a:xfrm>
          <a:custGeom>
            <a:avLst/>
            <a:gdLst/>
            <a:ahLst/>
            <a:cxnLst/>
            <a:rect l="l" t="t" r="r" b="b"/>
            <a:pathLst>
              <a:path w="17276135" h="7489949">
                <a:moveTo>
                  <a:pt x="0" y="0"/>
                </a:moveTo>
                <a:lnTo>
                  <a:pt x="17276136" y="0"/>
                </a:lnTo>
                <a:lnTo>
                  <a:pt x="17276136" y="7489949"/>
                </a:lnTo>
                <a:lnTo>
                  <a:pt x="0" y="7489949"/>
                </a:lnTo>
                <a:lnTo>
                  <a:pt x="0" y="0"/>
                </a:lnTo>
                <a:close/>
              </a:path>
            </a:pathLst>
          </a:custGeom>
          <a:blipFill>
            <a:blip r:embed="rId2"/>
            <a:stretch>
              <a:fillRect l="-1036" t="-649" r="-1036"/>
            </a:stretch>
          </a:blipFill>
        </p:spPr>
      </p:sp>
      <p:pic>
        <p:nvPicPr>
          <p:cNvPr id="18" name="Picture 18"/>
          <p:cNvPicPr>
            <a:picLocks noChangeAspect="1"/>
          </p:cNvPicPr>
          <p:nvPr/>
        </p:nvPicPr>
        <p:blipFill>
          <a:blip r:embed="rId3"/>
          <a:srcRect/>
          <a:stretch>
            <a:fillRect/>
          </a:stretch>
        </p:blipFill>
        <p:spPr>
          <a:xfrm>
            <a:off x="458972" y="1269793"/>
            <a:ext cx="2552131" cy="1544039"/>
          </a:xfrm>
          <a:prstGeom prst="rect">
            <a:avLst/>
          </a:prstGeom>
        </p:spPr>
      </p:pic>
      <p:sp>
        <p:nvSpPr>
          <p:cNvPr id="19" name="Freeform 19"/>
          <p:cNvSpPr/>
          <p:nvPr/>
        </p:nvSpPr>
        <p:spPr>
          <a:xfrm rot="-1888979">
            <a:off x="2688039" y="1142120"/>
            <a:ext cx="646128" cy="751311"/>
          </a:xfrm>
          <a:custGeom>
            <a:avLst/>
            <a:gdLst/>
            <a:ahLst/>
            <a:cxnLst/>
            <a:rect l="l" t="t" r="r" b="b"/>
            <a:pathLst>
              <a:path w="646128" h="751311">
                <a:moveTo>
                  <a:pt x="0" y="0"/>
                </a:moveTo>
                <a:lnTo>
                  <a:pt x="646128" y="0"/>
                </a:lnTo>
                <a:lnTo>
                  <a:pt x="646128" y="751312"/>
                </a:lnTo>
                <a:lnTo>
                  <a:pt x="0" y="75131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0" name="Freeform 20"/>
          <p:cNvSpPr/>
          <p:nvPr/>
        </p:nvSpPr>
        <p:spPr>
          <a:xfrm>
            <a:off x="3197965" y="4144426"/>
            <a:ext cx="1202439" cy="1327995"/>
          </a:xfrm>
          <a:custGeom>
            <a:avLst/>
            <a:gdLst/>
            <a:ahLst/>
            <a:cxnLst/>
            <a:rect l="l" t="t" r="r" b="b"/>
            <a:pathLst>
              <a:path w="1202439" h="1327995">
                <a:moveTo>
                  <a:pt x="0" y="0"/>
                </a:moveTo>
                <a:lnTo>
                  <a:pt x="1202439" y="0"/>
                </a:lnTo>
                <a:lnTo>
                  <a:pt x="1202439" y="1327995"/>
                </a:lnTo>
                <a:lnTo>
                  <a:pt x="0" y="132799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1" name="TextBox 2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15</a:t>
            </a:r>
          </a:p>
        </p:txBody>
      </p:sp>
      <p:sp>
        <p:nvSpPr>
          <p:cNvPr id="22" name="TextBox 22"/>
          <p:cNvSpPr txBox="1"/>
          <p:nvPr/>
        </p:nvSpPr>
        <p:spPr>
          <a:xfrm>
            <a:off x="3222269" y="531587"/>
            <a:ext cx="2356269" cy="1091512"/>
          </a:xfrm>
          <a:prstGeom prst="rect">
            <a:avLst/>
          </a:prstGeom>
        </p:spPr>
        <p:txBody>
          <a:bodyPr lIns="0" tIns="0" rIns="0" bIns="0" rtlCol="0" anchor="t">
            <a:spAutoFit/>
          </a:bodyPr>
          <a:lstStyle/>
          <a:p>
            <a:pPr algn="ctr">
              <a:lnSpc>
                <a:spcPts val="4412"/>
              </a:lnSpc>
              <a:spcBef>
                <a:spcPct val="0"/>
              </a:spcBef>
            </a:pPr>
            <a:r>
              <a:rPr lang="en-US" sz="3152" dirty="0" err="1">
                <a:solidFill>
                  <a:srgbClr val="3A1616"/>
                </a:solidFill>
                <a:latin typeface="Open Sans"/>
                <a:ea typeface="Open Sans"/>
                <a:cs typeface="Open Sans"/>
                <a:sym typeface="Open Sans"/>
              </a:rPr>
              <a:t>Các</a:t>
            </a:r>
            <a:r>
              <a:rPr lang="en-US" sz="3152" dirty="0">
                <a:solidFill>
                  <a:srgbClr val="3A1616"/>
                </a:solidFill>
                <a:latin typeface="Open Sans"/>
                <a:ea typeface="Open Sans"/>
                <a:cs typeface="Open Sans"/>
                <a:sym typeface="Open Sans"/>
              </a:rPr>
              <a:t> </a:t>
            </a:r>
            <a:r>
              <a:rPr lang="en-US" sz="3152" dirty="0" err="1">
                <a:solidFill>
                  <a:srgbClr val="3A1616"/>
                </a:solidFill>
                <a:latin typeface="Open Sans"/>
                <a:ea typeface="Open Sans"/>
                <a:cs typeface="Open Sans"/>
                <a:sym typeface="Open Sans"/>
              </a:rPr>
              <a:t>mặt</a:t>
            </a:r>
            <a:r>
              <a:rPr lang="en-US" sz="3152" dirty="0">
                <a:solidFill>
                  <a:srgbClr val="3A1616"/>
                </a:solidFill>
                <a:latin typeface="Open Sans"/>
                <a:ea typeface="Open Sans"/>
                <a:cs typeface="Open Sans"/>
                <a:sym typeface="Open Sans"/>
              </a:rPr>
              <a:t> </a:t>
            </a:r>
            <a:r>
              <a:rPr lang="en-US" sz="3152" dirty="0" err="1">
                <a:solidFill>
                  <a:srgbClr val="3A1616"/>
                </a:solidFill>
                <a:latin typeface="Open Sans"/>
                <a:ea typeface="Open Sans"/>
                <a:cs typeface="Open Sans"/>
                <a:sym typeface="Open Sans"/>
              </a:rPr>
              <a:t>hàng</a:t>
            </a:r>
            <a:r>
              <a:rPr lang="en-US" sz="3152" dirty="0">
                <a:solidFill>
                  <a:srgbClr val="3A1616"/>
                </a:solidFill>
                <a:latin typeface="Open Sans"/>
                <a:ea typeface="Open Sans"/>
                <a:cs typeface="Open Sans"/>
                <a:sym typeface="Open Sans"/>
              </a:rPr>
              <a:t> </a:t>
            </a:r>
            <a:r>
              <a:rPr lang="en-US" sz="3152" dirty="0" err="1">
                <a:solidFill>
                  <a:srgbClr val="3A1616"/>
                </a:solidFill>
                <a:latin typeface="Open Sans"/>
                <a:ea typeface="Open Sans"/>
                <a:cs typeface="Open Sans"/>
                <a:sym typeface="Open Sans"/>
              </a:rPr>
              <a:t>mới</a:t>
            </a:r>
            <a:endParaRPr lang="en-US" sz="3152" dirty="0">
              <a:solidFill>
                <a:srgbClr val="3A1616"/>
              </a:solidFill>
              <a:latin typeface="Open Sans"/>
              <a:ea typeface="Open Sans"/>
              <a:cs typeface="Open Sans"/>
              <a:sym typeface="Open Sans"/>
            </a:endParaRPr>
          </a:p>
        </p:txBody>
      </p:sp>
      <p:sp>
        <p:nvSpPr>
          <p:cNvPr id="23" name="TextBox 23"/>
          <p:cNvSpPr txBox="1"/>
          <p:nvPr/>
        </p:nvSpPr>
        <p:spPr>
          <a:xfrm>
            <a:off x="1269096" y="3201270"/>
            <a:ext cx="3145575" cy="943156"/>
          </a:xfrm>
          <a:prstGeom prst="rect">
            <a:avLst/>
          </a:prstGeom>
        </p:spPr>
        <p:txBody>
          <a:bodyPr lIns="0" tIns="0" rIns="0" bIns="0" rtlCol="0" anchor="t">
            <a:spAutoFit/>
          </a:bodyPr>
          <a:lstStyle/>
          <a:p>
            <a:pPr algn="ctr">
              <a:lnSpc>
                <a:spcPts val="3856"/>
              </a:lnSpc>
              <a:spcBef>
                <a:spcPct val="0"/>
              </a:spcBef>
            </a:pPr>
            <a:r>
              <a:rPr lang="en-US" sz="2754" dirty="0">
                <a:solidFill>
                  <a:srgbClr val="000000"/>
                </a:solidFill>
                <a:latin typeface="Open Sans"/>
                <a:ea typeface="Open Sans"/>
                <a:cs typeface="Open Sans"/>
                <a:sym typeface="Open Sans"/>
              </a:rPr>
              <a:t>Click </a:t>
            </a:r>
            <a:r>
              <a:rPr lang="en-US" sz="2754" dirty="0" err="1">
                <a:solidFill>
                  <a:srgbClr val="000000"/>
                </a:solidFill>
                <a:latin typeface="Open Sans"/>
                <a:ea typeface="Open Sans"/>
                <a:cs typeface="Open Sans"/>
                <a:sym typeface="Open Sans"/>
              </a:rPr>
              <a:t>vào</a:t>
            </a:r>
            <a:r>
              <a:rPr lang="en-US" sz="2754" dirty="0">
                <a:solidFill>
                  <a:srgbClr val="000000"/>
                </a:solidFill>
                <a:latin typeface="Open Sans"/>
                <a:ea typeface="Open Sans"/>
                <a:cs typeface="Open Sans"/>
                <a:sym typeface="Open Sans"/>
              </a:rPr>
              <a:t> </a:t>
            </a:r>
            <a:r>
              <a:rPr lang="en-US" sz="2754" dirty="0" err="1">
                <a:solidFill>
                  <a:srgbClr val="000000"/>
                </a:solidFill>
                <a:latin typeface="Open Sans"/>
                <a:ea typeface="Open Sans"/>
                <a:cs typeface="Open Sans"/>
                <a:sym typeface="Open Sans"/>
              </a:rPr>
              <a:t>để</a:t>
            </a:r>
            <a:r>
              <a:rPr lang="en-US" sz="2754" dirty="0">
                <a:solidFill>
                  <a:srgbClr val="000000"/>
                </a:solidFill>
                <a:latin typeface="Open Sans"/>
                <a:ea typeface="Open Sans"/>
                <a:cs typeface="Open Sans"/>
                <a:sym typeface="Open Sans"/>
              </a:rPr>
              <a:t> </a:t>
            </a:r>
            <a:r>
              <a:rPr lang="en-US" sz="2754" dirty="0" err="1">
                <a:solidFill>
                  <a:srgbClr val="000000"/>
                </a:solidFill>
                <a:latin typeface="Open Sans"/>
                <a:ea typeface="Open Sans"/>
                <a:cs typeface="Open Sans"/>
                <a:sym typeface="Open Sans"/>
              </a:rPr>
              <a:t>xem</a:t>
            </a:r>
            <a:r>
              <a:rPr lang="en-US" sz="2754" dirty="0">
                <a:solidFill>
                  <a:srgbClr val="000000"/>
                </a:solidFill>
                <a:latin typeface="Open Sans"/>
                <a:ea typeface="Open Sans"/>
                <a:cs typeface="Open Sans"/>
                <a:sym typeface="Open Sans"/>
              </a:rPr>
              <a:t> </a:t>
            </a:r>
            <a:r>
              <a:rPr lang="en-US" sz="2754" dirty="0" err="1">
                <a:solidFill>
                  <a:srgbClr val="000000"/>
                </a:solidFill>
                <a:latin typeface="Open Sans"/>
                <a:ea typeface="Open Sans"/>
                <a:cs typeface="Open Sans"/>
                <a:sym typeface="Open Sans"/>
              </a:rPr>
              <a:t>các</a:t>
            </a:r>
            <a:r>
              <a:rPr lang="en-US" sz="2754" dirty="0">
                <a:solidFill>
                  <a:srgbClr val="000000"/>
                </a:solidFill>
                <a:latin typeface="Open Sans"/>
                <a:ea typeface="Open Sans"/>
                <a:cs typeface="Open Sans"/>
                <a:sym typeface="Open Sans"/>
              </a:rPr>
              <a:t> </a:t>
            </a:r>
            <a:r>
              <a:rPr lang="en-US" sz="2754" dirty="0" err="1">
                <a:solidFill>
                  <a:srgbClr val="000000"/>
                </a:solidFill>
                <a:latin typeface="Open Sans"/>
                <a:ea typeface="Open Sans"/>
                <a:cs typeface="Open Sans"/>
                <a:sym typeface="Open Sans"/>
              </a:rPr>
              <a:t>trang</a:t>
            </a:r>
            <a:r>
              <a:rPr lang="en-US" sz="2754" dirty="0">
                <a:solidFill>
                  <a:srgbClr val="000000"/>
                </a:solidFill>
                <a:latin typeface="Open Sans"/>
                <a:ea typeface="Open Sans"/>
                <a:cs typeface="Open Sans"/>
                <a:sym typeface="Open Sans"/>
              </a:rPr>
              <a:t> </a:t>
            </a:r>
            <a:r>
              <a:rPr lang="en-US" sz="2754" dirty="0" err="1">
                <a:solidFill>
                  <a:srgbClr val="000000"/>
                </a:solidFill>
                <a:latin typeface="Open Sans"/>
                <a:ea typeface="Open Sans"/>
                <a:cs typeface="Open Sans"/>
                <a:sym typeface="Open Sans"/>
              </a:rPr>
              <a:t>sức</a:t>
            </a:r>
            <a:r>
              <a:rPr lang="en-US" sz="2754" dirty="0">
                <a:solidFill>
                  <a:srgbClr val="000000"/>
                </a:solidFill>
                <a:latin typeface="Open Sans"/>
                <a:ea typeface="Open Sans"/>
                <a:cs typeface="Open Sans"/>
                <a:sym typeface="Open Sans"/>
              </a:rPr>
              <a:t> </a:t>
            </a:r>
            <a:r>
              <a:rPr lang="en-US" sz="2754" dirty="0" err="1">
                <a:solidFill>
                  <a:srgbClr val="000000"/>
                </a:solidFill>
                <a:latin typeface="Open Sans"/>
                <a:ea typeface="Open Sans"/>
                <a:cs typeface="Open Sans"/>
                <a:sym typeface="Open Sans"/>
              </a:rPr>
              <a:t>mới</a:t>
            </a:r>
            <a:r>
              <a:rPr lang="en-US" sz="2754" dirty="0">
                <a:solidFill>
                  <a:srgbClr val="000000"/>
                </a:solidFill>
                <a:latin typeface="Open Sans"/>
                <a:ea typeface="Open Sans"/>
                <a:cs typeface="Open Sans"/>
                <a:sym typeface="Open Sans"/>
              </a:rPr>
              <a:t> </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 calcmode="lin" valueType="num">
                                      <p:cBhvr additive="base">
                                        <p:cTn id="1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barn(inVertical)">
                                      <p:cBhvr>
                                        <p:cTn id="28"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01952" y="1290683"/>
            <a:ext cx="17884095" cy="7344027"/>
          </a:xfrm>
          <a:custGeom>
            <a:avLst/>
            <a:gdLst/>
            <a:ahLst/>
            <a:cxnLst/>
            <a:rect l="l" t="t" r="r" b="b"/>
            <a:pathLst>
              <a:path w="17884095" h="7344027">
                <a:moveTo>
                  <a:pt x="0" y="0"/>
                </a:moveTo>
                <a:lnTo>
                  <a:pt x="17884096" y="0"/>
                </a:lnTo>
                <a:lnTo>
                  <a:pt x="17884096" y="7344027"/>
                </a:lnTo>
                <a:lnTo>
                  <a:pt x="0" y="7344027"/>
                </a:lnTo>
                <a:lnTo>
                  <a:pt x="0" y="0"/>
                </a:lnTo>
                <a:close/>
              </a:path>
            </a:pathLst>
          </a:custGeom>
          <a:blipFill>
            <a:blip r:embed="rId2"/>
            <a:stretch>
              <a:fillRect l="-556" t="-199" b="-199"/>
            </a:stretch>
          </a:blipFill>
        </p:spPr>
      </p:sp>
      <p:sp>
        <p:nvSpPr>
          <p:cNvPr id="18" name="Freeform 18"/>
          <p:cNvSpPr/>
          <p:nvPr/>
        </p:nvSpPr>
        <p:spPr>
          <a:xfrm>
            <a:off x="8361007" y="1403750"/>
            <a:ext cx="1662200" cy="794834"/>
          </a:xfrm>
          <a:custGeom>
            <a:avLst/>
            <a:gdLst/>
            <a:ahLst/>
            <a:cxnLst/>
            <a:rect l="l" t="t" r="r" b="b"/>
            <a:pathLst>
              <a:path w="1662200" h="794834">
                <a:moveTo>
                  <a:pt x="0" y="0"/>
                </a:moveTo>
                <a:lnTo>
                  <a:pt x="1662199" y="0"/>
                </a:lnTo>
                <a:lnTo>
                  <a:pt x="1662199" y="794833"/>
                </a:lnTo>
                <a:lnTo>
                  <a:pt x="0" y="79483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w="38100" cap="sq">
            <a:solidFill>
              <a:srgbClr val="FF172E"/>
            </a:solidFill>
            <a:prstDash val="solid"/>
            <a:miter/>
          </a:ln>
        </p:spPr>
      </p:sp>
      <p:sp>
        <p:nvSpPr>
          <p:cNvPr id="19" name="Freeform 19"/>
          <p:cNvSpPr/>
          <p:nvPr/>
        </p:nvSpPr>
        <p:spPr>
          <a:xfrm rot="-5319589">
            <a:off x="9933810" y="1331544"/>
            <a:ext cx="791920" cy="920837"/>
          </a:xfrm>
          <a:custGeom>
            <a:avLst/>
            <a:gdLst/>
            <a:ahLst/>
            <a:cxnLst/>
            <a:rect l="l" t="t" r="r" b="b"/>
            <a:pathLst>
              <a:path w="791920" h="920837">
                <a:moveTo>
                  <a:pt x="0" y="0"/>
                </a:moveTo>
                <a:lnTo>
                  <a:pt x="791920" y="0"/>
                </a:lnTo>
                <a:lnTo>
                  <a:pt x="791920" y="920838"/>
                </a:lnTo>
                <a:lnTo>
                  <a:pt x="0" y="92083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 name="Freeform 20"/>
          <p:cNvSpPr/>
          <p:nvPr/>
        </p:nvSpPr>
        <p:spPr>
          <a:xfrm>
            <a:off x="1119101" y="2355354"/>
            <a:ext cx="785085" cy="1127406"/>
          </a:xfrm>
          <a:custGeom>
            <a:avLst/>
            <a:gdLst/>
            <a:ahLst/>
            <a:cxnLst/>
            <a:rect l="l" t="t" r="r" b="b"/>
            <a:pathLst>
              <a:path w="785085" h="1127406">
                <a:moveTo>
                  <a:pt x="0" y="0"/>
                </a:moveTo>
                <a:lnTo>
                  <a:pt x="785085" y="0"/>
                </a:lnTo>
                <a:lnTo>
                  <a:pt x="785085" y="1127406"/>
                </a:lnTo>
                <a:lnTo>
                  <a:pt x="0" y="112740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1" name="TextBox 2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16</a:t>
            </a:r>
          </a:p>
        </p:txBody>
      </p:sp>
      <p:sp>
        <p:nvSpPr>
          <p:cNvPr id="22" name="TextBox 22"/>
          <p:cNvSpPr txBox="1"/>
          <p:nvPr/>
        </p:nvSpPr>
        <p:spPr>
          <a:xfrm>
            <a:off x="9658213" y="258841"/>
            <a:ext cx="2779753" cy="1144909"/>
          </a:xfrm>
          <a:prstGeom prst="rect">
            <a:avLst/>
          </a:prstGeom>
        </p:spPr>
        <p:txBody>
          <a:bodyPr lIns="0" tIns="0" rIns="0" bIns="0" rtlCol="0" anchor="t">
            <a:spAutoFit/>
          </a:bodyPr>
          <a:lstStyle/>
          <a:p>
            <a:pPr algn="ctr">
              <a:lnSpc>
                <a:spcPts val="4619"/>
              </a:lnSpc>
              <a:spcBef>
                <a:spcPct val="0"/>
              </a:spcBef>
            </a:pPr>
            <a:r>
              <a:rPr lang="en-US" sz="3299" dirty="0" err="1">
                <a:solidFill>
                  <a:srgbClr val="000000"/>
                </a:solidFill>
                <a:latin typeface="Open Sans"/>
                <a:ea typeface="Open Sans"/>
                <a:cs typeface="Open Sans"/>
                <a:sym typeface="Open Sans"/>
              </a:rPr>
              <a:t>Danh</a:t>
            </a:r>
            <a:r>
              <a:rPr lang="en-US" sz="3299" dirty="0">
                <a:solidFill>
                  <a:srgbClr val="000000"/>
                </a:solidFill>
                <a:latin typeface="Open Sans"/>
                <a:ea typeface="Open Sans"/>
                <a:cs typeface="Open Sans"/>
                <a:sym typeface="Open Sans"/>
              </a:rPr>
              <a:t> </a:t>
            </a:r>
            <a:r>
              <a:rPr lang="en-US" sz="3299" dirty="0" err="1">
                <a:solidFill>
                  <a:srgbClr val="000000"/>
                </a:solidFill>
                <a:latin typeface="Open Sans"/>
                <a:ea typeface="Open Sans"/>
                <a:cs typeface="Open Sans"/>
                <a:sym typeface="Open Sans"/>
              </a:rPr>
              <a:t>mục</a:t>
            </a:r>
            <a:r>
              <a:rPr lang="en-US" sz="3299" dirty="0">
                <a:solidFill>
                  <a:srgbClr val="000000"/>
                </a:solidFill>
                <a:latin typeface="Open Sans"/>
                <a:ea typeface="Open Sans"/>
                <a:cs typeface="Open Sans"/>
                <a:sym typeface="Open Sans"/>
              </a:rPr>
              <a:t> </a:t>
            </a:r>
            <a:r>
              <a:rPr lang="en-US" sz="3299" dirty="0" err="1">
                <a:solidFill>
                  <a:srgbClr val="000000"/>
                </a:solidFill>
                <a:latin typeface="Open Sans"/>
                <a:ea typeface="Open Sans"/>
                <a:cs typeface="Open Sans"/>
                <a:sym typeface="Open Sans"/>
              </a:rPr>
              <a:t>các</a:t>
            </a:r>
            <a:r>
              <a:rPr lang="en-US" sz="3299" dirty="0">
                <a:solidFill>
                  <a:srgbClr val="000000"/>
                </a:solidFill>
                <a:latin typeface="Open Sans"/>
                <a:ea typeface="Open Sans"/>
                <a:cs typeface="Open Sans"/>
                <a:sym typeface="Open Sans"/>
              </a:rPr>
              <a:t> </a:t>
            </a:r>
            <a:r>
              <a:rPr lang="en-US" sz="3299" dirty="0" err="1">
                <a:solidFill>
                  <a:srgbClr val="000000"/>
                </a:solidFill>
                <a:latin typeface="Open Sans"/>
                <a:ea typeface="Open Sans"/>
                <a:cs typeface="Open Sans"/>
                <a:sym typeface="Open Sans"/>
              </a:rPr>
              <a:t>trang</a:t>
            </a:r>
            <a:r>
              <a:rPr lang="en-US" sz="3299" dirty="0">
                <a:solidFill>
                  <a:srgbClr val="000000"/>
                </a:solidFill>
                <a:latin typeface="Open Sans"/>
                <a:ea typeface="Open Sans"/>
                <a:cs typeface="Open Sans"/>
                <a:sym typeface="Open Sans"/>
              </a:rPr>
              <a:t> </a:t>
            </a:r>
            <a:r>
              <a:rPr lang="en-US" sz="3299" dirty="0" err="1">
                <a:solidFill>
                  <a:srgbClr val="000000"/>
                </a:solidFill>
                <a:latin typeface="Open Sans"/>
                <a:ea typeface="Open Sans"/>
                <a:cs typeface="Open Sans"/>
                <a:sym typeface="Open Sans"/>
              </a:rPr>
              <a:t>sức</a:t>
            </a:r>
            <a:endParaRPr lang="en-US" sz="3299" dirty="0">
              <a:solidFill>
                <a:srgbClr val="000000"/>
              </a:solidFill>
              <a:latin typeface="Open Sans"/>
              <a:ea typeface="Open Sans"/>
              <a:cs typeface="Open Sans"/>
              <a:sym typeface="Open Sans"/>
            </a:endParaRPr>
          </a:p>
        </p:txBody>
      </p:sp>
      <p:sp>
        <p:nvSpPr>
          <p:cNvPr id="23" name="Freeform 23"/>
          <p:cNvSpPr/>
          <p:nvPr/>
        </p:nvSpPr>
        <p:spPr>
          <a:xfrm>
            <a:off x="15728988" y="1944051"/>
            <a:ext cx="785085" cy="1127406"/>
          </a:xfrm>
          <a:custGeom>
            <a:avLst/>
            <a:gdLst/>
            <a:ahLst/>
            <a:cxnLst/>
            <a:rect l="l" t="t" r="r" b="b"/>
            <a:pathLst>
              <a:path w="785085" h="1127406">
                <a:moveTo>
                  <a:pt x="0" y="0"/>
                </a:moveTo>
                <a:lnTo>
                  <a:pt x="785085" y="0"/>
                </a:lnTo>
                <a:lnTo>
                  <a:pt x="785085" y="1127406"/>
                </a:lnTo>
                <a:lnTo>
                  <a:pt x="0" y="112740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4" name="Freeform 24"/>
          <p:cNvSpPr/>
          <p:nvPr/>
        </p:nvSpPr>
        <p:spPr>
          <a:xfrm>
            <a:off x="12045423" y="2507754"/>
            <a:ext cx="785085" cy="1127406"/>
          </a:xfrm>
          <a:custGeom>
            <a:avLst/>
            <a:gdLst/>
            <a:ahLst/>
            <a:cxnLst/>
            <a:rect l="l" t="t" r="r" b="b"/>
            <a:pathLst>
              <a:path w="785085" h="1127406">
                <a:moveTo>
                  <a:pt x="0" y="0"/>
                </a:moveTo>
                <a:lnTo>
                  <a:pt x="785085" y="0"/>
                </a:lnTo>
                <a:lnTo>
                  <a:pt x="785085" y="1127406"/>
                </a:lnTo>
                <a:lnTo>
                  <a:pt x="0" y="112740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5" name="Freeform 25"/>
          <p:cNvSpPr/>
          <p:nvPr/>
        </p:nvSpPr>
        <p:spPr>
          <a:xfrm>
            <a:off x="5328884" y="2041813"/>
            <a:ext cx="785085" cy="1127406"/>
          </a:xfrm>
          <a:custGeom>
            <a:avLst/>
            <a:gdLst/>
            <a:ahLst/>
            <a:cxnLst/>
            <a:rect l="l" t="t" r="r" b="b"/>
            <a:pathLst>
              <a:path w="785085" h="1127406">
                <a:moveTo>
                  <a:pt x="0" y="0"/>
                </a:moveTo>
                <a:lnTo>
                  <a:pt x="785085" y="0"/>
                </a:lnTo>
                <a:lnTo>
                  <a:pt x="785085" y="1127406"/>
                </a:lnTo>
                <a:lnTo>
                  <a:pt x="0" y="112740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6" name="TextBox 26"/>
          <p:cNvSpPr txBox="1"/>
          <p:nvPr/>
        </p:nvSpPr>
        <p:spPr>
          <a:xfrm>
            <a:off x="1028700" y="1886901"/>
            <a:ext cx="2779753" cy="537849"/>
          </a:xfrm>
          <a:prstGeom prst="rect">
            <a:avLst/>
          </a:prstGeom>
        </p:spPr>
        <p:txBody>
          <a:bodyPr lIns="0" tIns="0" rIns="0" bIns="0" rtlCol="0" anchor="t">
            <a:spAutoFit/>
          </a:bodyPr>
          <a:lstStyle/>
          <a:p>
            <a:pPr algn="ctr">
              <a:lnSpc>
                <a:spcPts val="4479"/>
              </a:lnSpc>
              <a:spcBef>
                <a:spcPct val="0"/>
              </a:spcBef>
            </a:pPr>
            <a:r>
              <a:rPr lang="en-US" sz="3199" dirty="0" err="1">
                <a:solidFill>
                  <a:srgbClr val="000000"/>
                </a:solidFill>
                <a:latin typeface="Open Sans"/>
                <a:ea typeface="Open Sans"/>
                <a:cs typeface="Open Sans"/>
                <a:sym typeface="Open Sans"/>
              </a:rPr>
              <a:t>Nhẫn</a:t>
            </a:r>
            <a:endParaRPr lang="en-US" sz="3199" dirty="0">
              <a:solidFill>
                <a:srgbClr val="000000"/>
              </a:solidFill>
              <a:latin typeface="Open Sans"/>
              <a:ea typeface="Open Sans"/>
              <a:cs typeface="Open Sans"/>
              <a:sym typeface="Open Sans"/>
            </a:endParaRPr>
          </a:p>
        </p:txBody>
      </p:sp>
      <p:sp>
        <p:nvSpPr>
          <p:cNvPr id="27" name="TextBox 27"/>
          <p:cNvSpPr txBox="1"/>
          <p:nvPr/>
        </p:nvSpPr>
        <p:spPr>
          <a:xfrm>
            <a:off x="4427578" y="1550081"/>
            <a:ext cx="2779753" cy="511813"/>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Dây</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chuyền</a:t>
            </a:r>
            <a:endParaRPr lang="en-US" sz="3099" dirty="0">
              <a:solidFill>
                <a:srgbClr val="000000"/>
              </a:solidFill>
              <a:latin typeface="Open Sans"/>
              <a:ea typeface="Open Sans"/>
              <a:cs typeface="Open Sans"/>
              <a:sym typeface="Open Sans"/>
            </a:endParaRPr>
          </a:p>
        </p:txBody>
      </p:sp>
      <p:sp>
        <p:nvSpPr>
          <p:cNvPr id="28" name="TextBox 28"/>
          <p:cNvSpPr txBox="1"/>
          <p:nvPr/>
        </p:nvSpPr>
        <p:spPr>
          <a:xfrm>
            <a:off x="11248920" y="2014269"/>
            <a:ext cx="2779753" cy="511813"/>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Bông</a:t>
            </a:r>
            <a:r>
              <a:rPr lang="en-US" sz="3099" dirty="0">
                <a:solidFill>
                  <a:srgbClr val="000000"/>
                </a:solidFill>
                <a:latin typeface="Open Sans"/>
                <a:ea typeface="Open Sans"/>
                <a:cs typeface="Open Sans"/>
                <a:sym typeface="Open Sans"/>
              </a:rPr>
              <a:t> tai</a:t>
            </a:r>
          </a:p>
        </p:txBody>
      </p:sp>
      <p:sp>
        <p:nvSpPr>
          <p:cNvPr id="29" name="TextBox 29"/>
          <p:cNvSpPr txBox="1"/>
          <p:nvPr/>
        </p:nvSpPr>
        <p:spPr>
          <a:xfrm>
            <a:off x="15090814" y="1432237"/>
            <a:ext cx="2779753" cy="511813"/>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Vòng</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tay</a:t>
            </a:r>
            <a:endParaRPr lang="en-US" sz="3099" dirty="0">
              <a:solidFill>
                <a:srgbClr val="000000"/>
              </a:solidFill>
              <a:latin typeface="Open Sans"/>
              <a:ea typeface="Open Sans"/>
              <a:cs typeface="Open Sans"/>
              <a:sym typeface="Open Sans"/>
            </a:endParaRPr>
          </a:p>
        </p:txBody>
      </p:sp>
      <p:sp>
        <p:nvSpPr>
          <p:cNvPr id="30" name="Freeform 30"/>
          <p:cNvSpPr/>
          <p:nvPr/>
        </p:nvSpPr>
        <p:spPr>
          <a:xfrm>
            <a:off x="8361007" y="6919427"/>
            <a:ext cx="1662200" cy="794834"/>
          </a:xfrm>
          <a:custGeom>
            <a:avLst/>
            <a:gdLst/>
            <a:ahLst/>
            <a:cxnLst/>
            <a:rect l="l" t="t" r="r" b="b"/>
            <a:pathLst>
              <a:path w="1662200" h="794834">
                <a:moveTo>
                  <a:pt x="0" y="0"/>
                </a:moveTo>
                <a:lnTo>
                  <a:pt x="1662199" y="0"/>
                </a:lnTo>
                <a:lnTo>
                  <a:pt x="1662199" y="794834"/>
                </a:lnTo>
                <a:lnTo>
                  <a:pt x="0" y="7948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w="38100" cap="sq">
            <a:solidFill>
              <a:srgbClr val="FF172E"/>
            </a:solidFill>
            <a:prstDash val="solid"/>
            <a:miter/>
          </a:ln>
        </p:spPr>
      </p:sp>
      <p:sp>
        <p:nvSpPr>
          <p:cNvPr id="31" name="Freeform 31"/>
          <p:cNvSpPr/>
          <p:nvPr/>
        </p:nvSpPr>
        <p:spPr>
          <a:xfrm rot="1991800">
            <a:off x="7965047" y="7458496"/>
            <a:ext cx="791920" cy="920837"/>
          </a:xfrm>
          <a:custGeom>
            <a:avLst/>
            <a:gdLst/>
            <a:ahLst/>
            <a:cxnLst/>
            <a:rect l="l" t="t" r="r" b="b"/>
            <a:pathLst>
              <a:path w="791920" h="920837">
                <a:moveTo>
                  <a:pt x="0" y="0"/>
                </a:moveTo>
                <a:lnTo>
                  <a:pt x="791920" y="0"/>
                </a:lnTo>
                <a:lnTo>
                  <a:pt x="791920" y="920837"/>
                </a:lnTo>
                <a:lnTo>
                  <a:pt x="0" y="92083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2" name="TextBox 32"/>
          <p:cNvSpPr txBox="1"/>
          <p:nvPr/>
        </p:nvSpPr>
        <p:spPr>
          <a:xfrm>
            <a:off x="8633330" y="8316041"/>
            <a:ext cx="2779753" cy="1054738"/>
          </a:xfrm>
          <a:prstGeom prst="rect">
            <a:avLst/>
          </a:prstGeom>
        </p:spPr>
        <p:txBody>
          <a:bodyPr lIns="0" tIns="0" rIns="0" bIns="0" rtlCol="0" anchor="t">
            <a:spAutoFit/>
          </a:bodyPr>
          <a:lstStyle/>
          <a:p>
            <a:pPr algn="ctr">
              <a:lnSpc>
                <a:spcPts val="4339"/>
              </a:lnSpc>
            </a:pPr>
            <a:r>
              <a:rPr lang="en-US" sz="3099" dirty="0" err="1">
                <a:solidFill>
                  <a:srgbClr val="000000"/>
                </a:solidFill>
                <a:latin typeface="Open Sans"/>
                <a:ea typeface="Open Sans"/>
                <a:cs typeface="Open Sans"/>
                <a:sym typeface="Open Sans"/>
              </a:rPr>
              <a:t>Xem</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tất</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cả</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các</a:t>
            </a:r>
            <a:r>
              <a:rPr lang="en-US" sz="3099" dirty="0">
                <a:solidFill>
                  <a:srgbClr val="000000"/>
                </a:solidFill>
                <a:latin typeface="Open Sans"/>
                <a:ea typeface="Open Sans"/>
                <a:cs typeface="Open Sans"/>
                <a:sym typeface="Open Sans"/>
              </a:rPr>
              <a:t> </a:t>
            </a:r>
          </a:p>
          <a:p>
            <a:pPr algn="ctr">
              <a:lnSpc>
                <a:spcPts val="4339"/>
              </a:lnSpc>
              <a:spcBef>
                <a:spcPct val="0"/>
              </a:spcBef>
            </a:pPr>
            <a:r>
              <a:rPr lang="en-US" sz="3099" dirty="0" err="1">
                <a:solidFill>
                  <a:srgbClr val="000000"/>
                </a:solidFill>
                <a:latin typeface="Open Sans"/>
                <a:ea typeface="Open Sans"/>
                <a:cs typeface="Open Sans"/>
                <a:sym typeface="Open Sans"/>
              </a:rPr>
              <a:t>trang</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sức</a:t>
            </a:r>
            <a:endParaRPr lang="en-US" sz="3099" dirty="0">
              <a:solidFill>
                <a:srgbClr val="000000"/>
              </a:solidFill>
              <a:latin typeface="Open Sans"/>
              <a:ea typeface="Open Sans"/>
              <a:cs typeface="Open Sans"/>
              <a:sym typeface="Open Sans"/>
            </a:endParaRP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barn(inVertical)">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fade">
                                      <p:cBhvr>
                                        <p:cTn id="27" dur="500"/>
                                        <p:tgtEl>
                                          <p:spTgt spid="2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inVertic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arn(inVertic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
                                            <p:txEl>
                                              <p:pRg st="0" end="0"/>
                                            </p:txEl>
                                          </p:spTgt>
                                        </p:tgtEl>
                                        <p:attrNameLst>
                                          <p:attrName>style.visibility</p:attrName>
                                        </p:attrNameLst>
                                      </p:cBhvr>
                                      <p:to>
                                        <p:strVal val="visible"/>
                                      </p:to>
                                    </p:set>
                                    <p:animEffect transition="in" filter="fade">
                                      <p:cBhvr>
                                        <p:cTn id="47" dur="500"/>
                                        <p:tgtEl>
                                          <p:spTgt spid="2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arn(inVertical)">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
                                            <p:txEl>
                                              <p:pRg st="0" end="0"/>
                                            </p:txEl>
                                          </p:spTgt>
                                        </p:tgtEl>
                                        <p:attrNameLst>
                                          <p:attrName>style.visibility</p:attrName>
                                        </p:attrNameLst>
                                      </p:cBhvr>
                                      <p:to>
                                        <p:strVal val="visible"/>
                                      </p:to>
                                    </p:set>
                                    <p:animEffect transition="in" filter="fade">
                                      <p:cBhvr>
                                        <p:cTn id="57" dur="500"/>
                                        <p:tgtEl>
                                          <p:spTgt spid="29">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barn(inVertical)">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 calcmode="lin" valueType="num">
                                      <p:cBhvr additive="base">
                                        <p:cTn id="72"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2">
                                            <p:txEl>
                                              <p:pRg st="1" end="1"/>
                                            </p:txEl>
                                          </p:spTgt>
                                        </p:tgtEl>
                                        <p:attrNameLst>
                                          <p:attrName>style.visibility</p:attrName>
                                        </p:attrNameLst>
                                      </p:cBhvr>
                                      <p:to>
                                        <p:strVal val="visible"/>
                                      </p:to>
                                    </p:set>
                                    <p:anim calcmode="lin" valueType="num">
                                      <p:cBhvr additive="base">
                                        <p:cTn id="76" dur="500" fill="hold"/>
                                        <p:tgtEl>
                                          <p:spTgt spid="32">
                                            <p:txEl>
                                              <p:pRg st="1" end="1"/>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3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304150" y="594060"/>
            <a:ext cx="9147571" cy="6685561"/>
          </a:xfrm>
          <a:custGeom>
            <a:avLst/>
            <a:gdLst/>
            <a:ahLst/>
            <a:cxnLst/>
            <a:rect l="l" t="t" r="r" b="b"/>
            <a:pathLst>
              <a:path w="9147571" h="6685561">
                <a:moveTo>
                  <a:pt x="0" y="0"/>
                </a:moveTo>
                <a:lnTo>
                  <a:pt x="9147571" y="0"/>
                </a:lnTo>
                <a:lnTo>
                  <a:pt x="9147571" y="6685560"/>
                </a:lnTo>
                <a:lnTo>
                  <a:pt x="0" y="6685560"/>
                </a:lnTo>
                <a:lnTo>
                  <a:pt x="0" y="0"/>
                </a:lnTo>
                <a:close/>
              </a:path>
            </a:pathLst>
          </a:custGeom>
          <a:blipFill>
            <a:blip r:embed="rId2"/>
            <a:stretch>
              <a:fillRect l="-4527" t="-92" b="-92"/>
            </a:stretch>
          </a:blipFill>
        </p:spPr>
      </p:sp>
      <p:sp>
        <p:nvSpPr>
          <p:cNvPr id="18" name="Freeform 18"/>
          <p:cNvSpPr/>
          <p:nvPr/>
        </p:nvSpPr>
        <p:spPr>
          <a:xfrm>
            <a:off x="9604121" y="1869072"/>
            <a:ext cx="7510857" cy="3239100"/>
          </a:xfrm>
          <a:custGeom>
            <a:avLst/>
            <a:gdLst/>
            <a:ahLst/>
            <a:cxnLst/>
            <a:rect l="l" t="t" r="r" b="b"/>
            <a:pathLst>
              <a:path w="7510857" h="3239100">
                <a:moveTo>
                  <a:pt x="0" y="0"/>
                </a:moveTo>
                <a:lnTo>
                  <a:pt x="7510857" y="0"/>
                </a:lnTo>
                <a:lnTo>
                  <a:pt x="7510857" y="3239100"/>
                </a:lnTo>
                <a:lnTo>
                  <a:pt x="0" y="3239100"/>
                </a:lnTo>
                <a:lnTo>
                  <a:pt x="0" y="0"/>
                </a:lnTo>
                <a:close/>
              </a:path>
            </a:pathLst>
          </a:custGeom>
          <a:blipFill>
            <a:blip r:embed="rId3"/>
            <a:stretch>
              <a:fillRect t="-13162" r="-12056" b="-2103"/>
            </a:stretch>
          </a:blipFill>
        </p:spPr>
      </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17</a:t>
            </a:r>
          </a:p>
        </p:txBody>
      </p:sp>
      <p:sp>
        <p:nvSpPr>
          <p:cNvPr id="20" name="TextBox 20"/>
          <p:cNvSpPr txBox="1"/>
          <p:nvPr/>
        </p:nvSpPr>
        <p:spPr>
          <a:xfrm>
            <a:off x="1735037" y="7541440"/>
            <a:ext cx="5604915" cy="1054738"/>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Người</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đại</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diện</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đánh</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giá</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sản</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phẩm</a:t>
            </a:r>
            <a:endParaRPr lang="en-US" sz="3099" dirty="0">
              <a:solidFill>
                <a:srgbClr val="000000"/>
              </a:solidFill>
              <a:latin typeface="Open Sans"/>
              <a:ea typeface="Open Sans"/>
              <a:cs typeface="Open Sans"/>
              <a:sym typeface="Open Sans"/>
            </a:endParaRP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1000"/>
                                        <p:tgtEl>
                                          <p:spTgt spid="20">
                                            <p:txEl>
                                              <p:pRg st="0" end="0"/>
                                            </p:txEl>
                                          </p:spTgt>
                                        </p:tgtEl>
                                      </p:cBhvr>
                                    </p:animEffect>
                                    <p:anim calcmode="lin" valueType="num">
                                      <p:cBhvr>
                                        <p:cTn id="1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7828"/>
            <a:ext cx="18403607" cy="8001689"/>
          </a:xfrm>
          <a:custGeom>
            <a:avLst/>
            <a:gdLst/>
            <a:ahLst/>
            <a:cxnLst/>
            <a:rect l="l" t="t" r="r" b="b"/>
            <a:pathLst>
              <a:path w="18403607" h="8001689">
                <a:moveTo>
                  <a:pt x="0" y="0"/>
                </a:moveTo>
                <a:lnTo>
                  <a:pt x="18403607" y="0"/>
                </a:lnTo>
                <a:lnTo>
                  <a:pt x="18403607" y="8001689"/>
                </a:lnTo>
                <a:lnTo>
                  <a:pt x="0" y="8001689"/>
                </a:lnTo>
                <a:lnTo>
                  <a:pt x="0" y="0"/>
                </a:lnTo>
                <a:close/>
              </a:path>
            </a:pathLst>
          </a:custGeom>
          <a:blipFill>
            <a:blip r:embed="rId2"/>
            <a:stretch>
              <a:fillRect l="-3286" r="-2641" b="-1410"/>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18</a:t>
            </a:r>
          </a:p>
        </p:txBody>
      </p:sp>
    </p:spTree>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152400" y="152400"/>
            <a:ext cx="17983200" cy="902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 name="_LvlsujEL_Y"/>
          <p:cNvPicPr>
            <a:picLocks noRot="1" noChangeAspect="1"/>
          </p:cNvPicPr>
          <p:nvPr>
            <a:videoFile r:link="rId1"/>
          </p:nvPr>
        </p:nvPicPr>
        <p:blipFill>
          <a:blip r:embed="rId3"/>
          <a:stretch>
            <a:fillRect/>
          </a:stretch>
        </p:blipFill>
        <p:spPr>
          <a:xfrm>
            <a:off x="152400" y="0"/>
            <a:ext cx="18135600" cy="10287000"/>
          </a:xfrm>
          <a:prstGeom prst="rect">
            <a:avLst/>
          </a:prstGeom>
        </p:spPr>
      </p:pic>
    </p:spTree>
    <p:extLst>
      <p:ext uri="{BB962C8B-B14F-4D97-AF65-F5344CB8AC3E}">
        <p14:creationId xmlns:p14="http://schemas.microsoft.com/office/powerpoint/2010/main" val="12931566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7AECB"/>
        </a:solidFill>
        <a:effectLst/>
      </p:bgPr>
    </p:bg>
    <p:spTree>
      <p:nvGrpSpPr>
        <p:cNvPr id="1" name=""/>
        <p:cNvGrpSpPr/>
        <p:nvPr/>
      </p:nvGrpSpPr>
      <p:grpSpPr>
        <a:xfrm>
          <a:off x="0" y="0"/>
          <a:ext cx="0" cy="0"/>
          <a:chOff x="0" y="0"/>
          <a:chExt cx="0" cy="0"/>
        </a:xfrm>
      </p:grpSpPr>
      <p:sp>
        <p:nvSpPr>
          <p:cNvPr id="2" name="Freeform 2"/>
          <p:cNvSpPr/>
          <p:nvPr/>
        </p:nvSpPr>
        <p:spPr>
          <a:xfrm>
            <a:off x="-301387" y="8524273"/>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6978209" y="3742505"/>
            <a:ext cx="64298" cy="6429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8" name="TextBox 8"/>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9" name="Group 9"/>
          <p:cNvGrpSpPr/>
          <p:nvPr/>
        </p:nvGrpSpPr>
        <p:grpSpPr>
          <a:xfrm>
            <a:off x="7129053" y="3733229"/>
            <a:ext cx="64298" cy="6429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2" name="Group 12"/>
          <p:cNvGrpSpPr/>
          <p:nvPr/>
        </p:nvGrpSpPr>
        <p:grpSpPr>
          <a:xfrm>
            <a:off x="6979825" y="5008622"/>
            <a:ext cx="64298" cy="6429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5" name="Group 15"/>
          <p:cNvGrpSpPr/>
          <p:nvPr/>
        </p:nvGrpSpPr>
        <p:grpSpPr>
          <a:xfrm>
            <a:off x="6974908" y="6271685"/>
            <a:ext cx="64298" cy="6429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8" name="Group 18"/>
          <p:cNvGrpSpPr/>
          <p:nvPr/>
        </p:nvGrpSpPr>
        <p:grpSpPr>
          <a:xfrm>
            <a:off x="7125753" y="6262409"/>
            <a:ext cx="64298" cy="6429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21" name="Group 21"/>
          <p:cNvGrpSpPr/>
          <p:nvPr/>
        </p:nvGrpSpPr>
        <p:grpSpPr>
          <a:xfrm>
            <a:off x="429430" y="8081396"/>
            <a:ext cx="214277" cy="2142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14423" y="7974257"/>
            <a:ext cx="214277" cy="21427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474225" y="857250"/>
            <a:ext cx="11339551" cy="1387474"/>
          </a:xfrm>
          <a:prstGeom prst="rect">
            <a:avLst/>
          </a:prstGeom>
        </p:spPr>
        <p:txBody>
          <a:bodyPr lIns="0" tIns="0" rIns="0" bIns="0" rtlCol="0" anchor="t">
            <a:spAutoFit/>
          </a:bodyPr>
          <a:lstStyle/>
          <a:p>
            <a:pPr algn="ctr">
              <a:lnSpc>
                <a:spcPts val="11200"/>
              </a:lnSpc>
            </a:pPr>
            <a:r>
              <a:rPr lang="en-US" sz="8000">
                <a:solidFill>
                  <a:srgbClr val="FBF1E5"/>
                </a:solidFill>
                <a:latin typeface="More Sugar"/>
                <a:ea typeface="More Sugar"/>
                <a:cs typeface="More Sugar"/>
                <a:sym typeface="More Sugar"/>
              </a:rPr>
              <a:t>THÀNH VIÊN</a:t>
            </a:r>
          </a:p>
        </p:txBody>
      </p:sp>
      <p:sp>
        <p:nvSpPr>
          <p:cNvPr id="28" name="Freeform 28"/>
          <p:cNvSpPr/>
          <p:nvPr/>
        </p:nvSpPr>
        <p:spPr>
          <a:xfrm>
            <a:off x="1439937" y="2078210"/>
            <a:ext cx="5689116" cy="1303862"/>
          </a:xfrm>
          <a:custGeom>
            <a:avLst/>
            <a:gdLst/>
            <a:ahLst/>
            <a:cxnLst/>
            <a:rect l="l" t="t" r="r" b="b"/>
            <a:pathLst>
              <a:path w="5689116" h="1303862">
                <a:moveTo>
                  <a:pt x="0" y="0"/>
                </a:moveTo>
                <a:lnTo>
                  <a:pt x="5689116" y="0"/>
                </a:lnTo>
                <a:lnTo>
                  <a:pt x="5689116" y="1303861"/>
                </a:lnTo>
                <a:lnTo>
                  <a:pt x="0" y="130386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9" name="Freeform 29"/>
          <p:cNvSpPr/>
          <p:nvPr/>
        </p:nvSpPr>
        <p:spPr>
          <a:xfrm>
            <a:off x="643707" y="2078210"/>
            <a:ext cx="1247346" cy="1145480"/>
          </a:xfrm>
          <a:custGeom>
            <a:avLst/>
            <a:gdLst/>
            <a:ahLst/>
            <a:cxnLst/>
            <a:rect l="l" t="t" r="r" b="b"/>
            <a:pathLst>
              <a:path w="1247346" h="1145480">
                <a:moveTo>
                  <a:pt x="0" y="0"/>
                </a:moveTo>
                <a:lnTo>
                  <a:pt x="1247346" y="0"/>
                </a:lnTo>
                <a:lnTo>
                  <a:pt x="1247346" y="1145479"/>
                </a:lnTo>
                <a:lnTo>
                  <a:pt x="0" y="114547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30" name="Group 30"/>
          <p:cNvGrpSpPr/>
          <p:nvPr/>
        </p:nvGrpSpPr>
        <p:grpSpPr>
          <a:xfrm>
            <a:off x="11741157" y="3119042"/>
            <a:ext cx="3907756" cy="390775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t="-644" b="-644"/>
              </a:stretch>
            </a:blipFill>
          </p:spPr>
        </p:sp>
      </p:grpSp>
      <p:grpSp>
        <p:nvGrpSpPr>
          <p:cNvPr id="32" name="Group 32"/>
          <p:cNvGrpSpPr/>
          <p:nvPr/>
        </p:nvGrpSpPr>
        <p:grpSpPr>
          <a:xfrm>
            <a:off x="9794076" y="2318111"/>
            <a:ext cx="1813731" cy="181373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t="-38888" b="-38888"/>
              </a:stretch>
            </a:blipFill>
          </p:spPr>
        </p:sp>
      </p:grpSp>
      <p:grpSp>
        <p:nvGrpSpPr>
          <p:cNvPr id="34" name="Group 34"/>
          <p:cNvGrpSpPr/>
          <p:nvPr/>
        </p:nvGrpSpPr>
        <p:grpSpPr>
          <a:xfrm>
            <a:off x="9794076" y="6374803"/>
            <a:ext cx="1813731" cy="181373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t="-38888" b="-38888"/>
              </a:stretch>
            </a:blipFill>
          </p:spPr>
        </p:sp>
      </p:grpSp>
      <p:grpSp>
        <p:nvGrpSpPr>
          <p:cNvPr id="36" name="Group 36"/>
          <p:cNvGrpSpPr/>
          <p:nvPr/>
        </p:nvGrpSpPr>
        <p:grpSpPr>
          <a:xfrm>
            <a:off x="15515563" y="6342741"/>
            <a:ext cx="1813731" cy="181373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a:stretch>
            </a:blipFill>
          </p:spPr>
        </p:sp>
      </p:grpSp>
      <p:grpSp>
        <p:nvGrpSpPr>
          <p:cNvPr id="38" name="Group 38"/>
          <p:cNvGrpSpPr/>
          <p:nvPr/>
        </p:nvGrpSpPr>
        <p:grpSpPr>
          <a:xfrm>
            <a:off x="15265407" y="2244724"/>
            <a:ext cx="1813731" cy="181373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t="-38996" b="-38996"/>
              </a:stretch>
            </a:blipFill>
          </p:spPr>
        </p:sp>
      </p:grpSp>
      <p:sp>
        <p:nvSpPr>
          <p:cNvPr id="40" name="TextBox 40"/>
          <p:cNvSpPr txBox="1"/>
          <p:nvPr/>
        </p:nvSpPr>
        <p:spPr>
          <a:xfrm>
            <a:off x="1533832" y="2476208"/>
            <a:ext cx="5316696" cy="488950"/>
          </a:xfrm>
          <a:prstGeom prst="rect">
            <a:avLst/>
          </a:prstGeom>
        </p:spPr>
        <p:txBody>
          <a:bodyPr lIns="0" tIns="0" rIns="0" bIns="0" rtlCol="0" anchor="t">
            <a:spAutoFit/>
          </a:bodyPr>
          <a:lstStyle/>
          <a:p>
            <a:pPr algn="ctr">
              <a:lnSpc>
                <a:spcPts val="3499"/>
              </a:lnSpc>
            </a:pPr>
            <a:r>
              <a:rPr lang="en-US" sz="3499" b="1" i="1" spc="174" dirty="0">
                <a:solidFill>
                  <a:srgbClr val="000000"/>
                </a:solidFill>
                <a:latin typeface="Poppins Bold Italics"/>
                <a:ea typeface="Poppins Bold Italics"/>
                <a:cs typeface="Poppins Bold Italics"/>
                <a:sym typeface="Poppins Bold Italics"/>
              </a:rPr>
              <a:t>NGUYỄN LÊ NGỌC DUY</a:t>
            </a:r>
          </a:p>
        </p:txBody>
      </p:sp>
      <p:sp>
        <p:nvSpPr>
          <p:cNvPr id="41" name="TextBox 41"/>
          <p:cNvSpPr txBox="1"/>
          <p:nvPr/>
        </p:nvSpPr>
        <p:spPr>
          <a:xfrm>
            <a:off x="576541" y="3377376"/>
            <a:ext cx="5423402" cy="902228"/>
          </a:xfrm>
          <a:prstGeom prst="rect">
            <a:avLst/>
          </a:prstGeom>
        </p:spPr>
        <p:txBody>
          <a:bodyPr lIns="0" tIns="0" rIns="0" bIns="0" rtlCol="0" anchor="t">
            <a:spAutoFit/>
          </a:bodyPr>
          <a:lstStyle/>
          <a:p>
            <a:pPr algn="ctr">
              <a:lnSpc>
                <a:spcPts val="7439"/>
              </a:lnSpc>
              <a:spcBef>
                <a:spcPct val="0"/>
              </a:spcBef>
            </a:pPr>
            <a:r>
              <a:rPr lang="en-US" sz="5314" dirty="0">
                <a:solidFill>
                  <a:srgbClr val="000000"/>
                </a:solidFill>
                <a:latin typeface="Open Sans"/>
                <a:ea typeface="Open Sans"/>
                <a:cs typeface="Open Sans"/>
                <a:sym typeface="Open Sans"/>
              </a:rPr>
              <a:t>-</a:t>
            </a:r>
            <a:r>
              <a:rPr lang="en-US" sz="5314" dirty="0" err="1">
                <a:solidFill>
                  <a:srgbClr val="000000"/>
                </a:solidFill>
                <a:latin typeface="Open Sans"/>
                <a:ea typeface="Open Sans"/>
                <a:cs typeface="Open Sans"/>
                <a:sym typeface="Open Sans"/>
              </a:rPr>
              <a:t>Trưởng</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nhóm</a:t>
            </a:r>
            <a:endParaRPr lang="en-US" sz="5314" dirty="0">
              <a:solidFill>
                <a:srgbClr val="000000"/>
              </a:solidFill>
              <a:latin typeface="Open Sans"/>
              <a:ea typeface="Open Sans"/>
              <a:cs typeface="Open Sans"/>
              <a:sym typeface="Open Sans"/>
            </a:endParaRPr>
          </a:p>
        </p:txBody>
      </p:sp>
      <p:sp>
        <p:nvSpPr>
          <p:cNvPr id="42" name="TextBox 42"/>
          <p:cNvSpPr txBox="1"/>
          <p:nvPr/>
        </p:nvSpPr>
        <p:spPr>
          <a:xfrm>
            <a:off x="643707" y="4314284"/>
            <a:ext cx="6206822" cy="902228"/>
          </a:xfrm>
          <a:prstGeom prst="rect">
            <a:avLst/>
          </a:prstGeom>
        </p:spPr>
        <p:txBody>
          <a:bodyPr lIns="0" tIns="0" rIns="0" bIns="0" rtlCol="0" anchor="t">
            <a:spAutoFit/>
          </a:bodyPr>
          <a:lstStyle/>
          <a:p>
            <a:pPr algn="ctr">
              <a:lnSpc>
                <a:spcPts val="7439"/>
              </a:lnSpc>
              <a:spcBef>
                <a:spcPct val="0"/>
              </a:spcBef>
            </a:pPr>
            <a:r>
              <a:rPr lang="en-US" sz="5314" dirty="0">
                <a:solidFill>
                  <a:srgbClr val="000000"/>
                </a:solidFill>
                <a:latin typeface="Open Sans"/>
                <a:ea typeface="Open Sans"/>
                <a:cs typeface="Open Sans"/>
                <a:sym typeface="Open Sans"/>
              </a:rPr>
              <a:t>-</a:t>
            </a:r>
            <a:r>
              <a:rPr lang="en-US" sz="5314" dirty="0" err="1">
                <a:solidFill>
                  <a:srgbClr val="000000"/>
                </a:solidFill>
                <a:latin typeface="Open Sans"/>
                <a:ea typeface="Open Sans"/>
                <a:cs typeface="Open Sans"/>
                <a:sym typeface="Open Sans"/>
              </a:rPr>
              <a:t>Làm</a:t>
            </a:r>
            <a:r>
              <a:rPr lang="en-US" sz="5314" dirty="0">
                <a:solidFill>
                  <a:srgbClr val="000000"/>
                </a:solidFill>
                <a:latin typeface="Open Sans"/>
                <a:ea typeface="Open Sans"/>
                <a:cs typeface="Open Sans"/>
                <a:sym typeface="Open Sans"/>
              </a:rPr>
              <a:t> source code</a:t>
            </a:r>
          </a:p>
        </p:txBody>
      </p:sp>
      <p:sp>
        <p:nvSpPr>
          <p:cNvPr id="43" name="TextBox 43"/>
          <p:cNvSpPr txBox="1"/>
          <p:nvPr/>
        </p:nvSpPr>
        <p:spPr>
          <a:xfrm>
            <a:off x="429430" y="5251191"/>
            <a:ext cx="7718654" cy="2798574"/>
          </a:xfrm>
          <a:prstGeom prst="rect">
            <a:avLst/>
          </a:prstGeom>
        </p:spPr>
        <p:txBody>
          <a:bodyPr lIns="0" tIns="0" rIns="0" bIns="0" rtlCol="0" anchor="t">
            <a:spAutoFit/>
          </a:bodyPr>
          <a:lstStyle/>
          <a:p>
            <a:pPr algn="ctr">
              <a:lnSpc>
                <a:spcPts val="7447"/>
              </a:lnSpc>
              <a:spcBef>
                <a:spcPct val="0"/>
              </a:spcBef>
            </a:pPr>
            <a:r>
              <a:rPr lang="en-US" sz="5319" dirty="0">
                <a:solidFill>
                  <a:srgbClr val="000000"/>
                </a:solidFill>
                <a:latin typeface="Open Sans"/>
                <a:ea typeface="Open Sans"/>
                <a:cs typeface="Open Sans"/>
                <a:sym typeface="Open Sans"/>
              </a:rPr>
              <a:t>-</a:t>
            </a:r>
            <a:r>
              <a:rPr lang="en-US" sz="5319" dirty="0" err="1">
                <a:solidFill>
                  <a:srgbClr val="000000"/>
                </a:solidFill>
                <a:latin typeface="Open Sans"/>
                <a:ea typeface="Open Sans"/>
                <a:cs typeface="Open Sans"/>
                <a:sym typeface="Open Sans"/>
              </a:rPr>
              <a:t>Phân</a:t>
            </a:r>
            <a:r>
              <a:rPr lang="en-US" sz="5319" dirty="0">
                <a:solidFill>
                  <a:srgbClr val="000000"/>
                </a:solidFill>
                <a:latin typeface="Open Sans"/>
                <a:ea typeface="Open Sans"/>
                <a:cs typeface="Open Sans"/>
                <a:sym typeface="Open Sans"/>
              </a:rPr>
              <a:t> </a:t>
            </a:r>
            <a:r>
              <a:rPr lang="en-US" sz="5319" dirty="0" err="1">
                <a:solidFill>
                  <a:srgbClr val="000000"/>
                </a:solidFill>
                <a:latin typeface="Open Sans"/>
                <a:ea typeface="Open Sans"/>
                <a:cs typeface="Open Sans"/>
                <a:sym typeface="Open Sans"/>
              </a:rPr>
              <a:t>công</a:t>
            </a:r>
            <a:r>
              <a:rPr lang="en-US" sz="5319" dirty="0">
                <a:solidFill>
                  <a:srgbClr val="000000"/>
                </a:solidFill>
                <a:latin typeface="Open Sans"/>
                <a:ea typeface="Open Sans"/>
                <a:cs typeface="Open Sans"/>
                <a:sym typeface="Open Sans"/>
              </a:rPr>
              <a:t> </a:t>
            </a:r>
            <a:r>
              <a:rPr lang="en-US" sz="5319" dirty="0" err="1">
                <a:solidFill>
                  <a:srgbClr val="000000"/>
                </a:solidFill>
                <a:latin typeface="Open Sans"/>
                <a:ea typeface="Open Sans"/>
                <a:cs typeface="Open Sans"/>
                <a:sym typeface="Open Sans"/>
              </a:rPr>
              <a:t>công</a:t>
            </a:r>
            <a:r>
              <a:rPr lang="en-US" sz="5319" dirty="0">
                <a:solidFill>
                  <a:srgbClr val="000000"/>
                </a:solidFill>
                <a:latin typeface="Open Sans"/>
                <a:ea typeface="Open Sans"/>
                <a:cs typeface="Open Sans"/>
                <a:sym typeface="Open Sans"/>
              </a:rPr>
              <a:t> </a:t>
            </a:r>
            <a:r>
              <a:rPr lang="en-US" sz="5319" dirty="0" err="1">
                <a:solidFill>
                  <a:srgbClr val="000000"/>
                </a:solidFill>
                <a:latin typeface="Open Sans"/>
                <a:ea typeface="Open Sans"/>
                <a:cs typeface="Open Sans"/>
                <a:sym typeface="Open Sans"/>
              </a:rPr>
              <a:t>việc</a:t>
            </a:r>
            <a:r>
              <a:rPr lang="en-US" sz="5319" dirty="0">
                <a:solidFill>
                  <a:srgbClr val="000000"/>
                </a:solidFill>
                <a:latin typeface="Open Sans"/>
                <a:ea typeface="Open Sans"/>
                <a:cs typeface="Open Sans"/>
                <a:sym typeface="Open Sans"/>
              </a:rPr>
              <a:t> </a:t>
            </a:r>
            <a:r>
              <a:rPr lang="en-US" sz="5319" dirty="0" err="1">
                <a:solidFill>
                  <a:srgbClr val="000000"/>
                </a:solidFill>
                <a:latin typeface="Open Sans"/>
                <a:ea typeface="Open Sans"/>
                <a:cs typeface="Open Sans"/>
                <a:sym typeface="Open Sans"/>
              </a:rPr>
              <a:t>các</a:t>
            </a:r>
            <a:r>
              <a:rPr lang="en-US" sz="5319" dirty="0">
                <a:solidFill>
                  <a:srgbClr val="000000"/>
                </a:solidFill>
                <a:latin typeface="Open Sans"/>
                <a:ea typeface="Open Sans"/>
                <a:cs typeface="Open Sans"/>
                <a:sym typeface="Open Sans"/>
              </a:rPr>
              <a:t> </a:t>
            </a:r>
            <a:r>
              <a:rPr lang="en-US" sz="5319" dirty="0" err="1">
                <a:solidFill>
                  <a:srgbClr val="000000"/>
                </a:solidFill>
                <a:latin typeface="Open Sans"/>
                <a:ea typeface="Open Sans"/>
                <a:cs typeface="Open Sans"/>
                <a:sym typeface="Open Sans"/>
              </a:rPr>
              <a:t>thành</a:t>
            </a:r>
            <a:r>
              <a:rPr lang="en-US" sz="5319" dirty="0">
                <a:solidFill>
                  <a:srgbClr val="000000"/>
                </a:solidFill>
                <a:latin typeface="Open Sans"/>
                <a:ea typeface="Open Sans"/>
                <a:cs typeface="Open Sans"/>
                <a:sym typeface="Open Sans"/>
              </a:rPr>
              <a:t> </a:t>
            </a:r>
            <a:r>
              <a:rPr lang="en-US" sz="5319" dirty="0" err="1">
                <a:solidFill>
                  <a:srgbClr val="000000"/>
                </a:solidFill>
                <a:latin typeface="Open Sans"/>
                <a:ea typeface="Open Sans"/>
                <a:cs typeface="Open Sans"/>
                <a:sym typeface="Open Sans"/>
              </a:rPr>
              <a:t>viên</a:t>
            </a:r>
            <a:r>
              <a:rPr lang="en-US" sz="5319" dirty="0">
                <a:solidFill>
                  <a:srgbClr val="000000"/>
                </a:solidFill>
                <a:latin typeface="Open Sans"/>
                <a:ea typeface="Open Sans"/>
                <a:cs typeface="Open Sans"/>
                <a:sym typeface="Open Sans"/>
              </a:rPr>
              <a:t> </a:t>
            </a:r>
            <a:r>
              <a:rPr lang="en-US" sz="5319" dirty="0" err="1">
                <a:solidFill>
                  <a:srgbClr val="000000"/>
                </a:solidFill>
                <a:latin typeface="Open Sans"/>
                <a:ea typeface="Open Sans"/>
                <a:cs typeface="Open Sans"/>
                <a:sym typeface="Open Sans"/>
              </a:rPr>
              <a:t>trong</a:t>
            </a:r>
            <a:r>
              <a:rPr lang="en-US" sz="5319" dirty="0">
                <a:solidFill>
                  <a:srgbClr val="000000"/>
                </a:solidFill>
                <a:latin typeface="Open Sans"/>
                <a:ea typeface="Open Sans"/>
                <a:cs typeface="Open Sans"/>
                <a:sym typeface="Open Sans"/>
              </a:rPr>
              <a:t> </a:t>
            </a:r>
            <a:r>
              <a:rPr lang="en-US" sz="5319" dirty="0" err="1">
                <a:solidFill>
                  <a:srgbClr val="000000"/>
                </a:solidFill>
                <a:latin typeface="Open Sans"/>
                <a:ea typeface="Open Sans"/>
                <a:cs typeface="Open Sans"/>
                <a:sym typeface="Open Sans"/>
              </a:rPr>
              <a:t>nhóm</a:t>
            </a:r>
            <a:endParaRPr lang="en-US" sz="5319" dirty="0">
              <a:solidFill>
                <a:srgbClr val="000000"/>
              </a:solidFill>
              <a:latin typeface="Open Sans"/>
              <a:ea typeface="Open Sans"/>
              <a:cs typeface="Open Sans"/>
              <a:sym typeface="Open Sans"/>
            </a:endParaRPr>
          </a:p>
        </p:txBody>
      </p:sp>
      <p:sp>
        <p:nvSpPr>
          <p:cNvPr id="44" name="TextBox 4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anim calcmode="lin" valueType="num">
                                      <p:cBhvr>
                                        <p:cTn id="8"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barn(inVertical)">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2">
                                            <p:txEl>
                                              <p:pRg st="0" end="0"/>
                                            </p:txEl>
                                          </p:spTgt>
                                        </p:tgtEl>
                                        <p:attrNameLst>
                                          <p:attrName>style.visibility</p:attrName>
                                        </p:attrNameLst>
                                      </p:cBhvr>
                                      <p:to>
                                        <p:strVal val="visible"/>
                                      </p:to>
                                    </p:set>
                                    <p:animEffect transition="in" filter="fade">
                                      <p:cBhvr>
                                        <p:cTn id="19" dur="1000"/>
                                        <p:tgtEl>
                                          <p:spTgt spid="42">
                                            <p:txEl>
                                              <p:pRg st="0" end="0"/>
                                            </p:txEl>
                                          </p:spTgt>
                                        </p:tgtEl>
                                      </p:cBhvr>
                                    </p:animEffect>
                                    <p:anim calcmode="lin" valueType="num">
                                      <p:cBhvr>
                                        <p:cTn id="20"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3">
                                            <p:txEl>
                                              <p:pRg st="0" end="0"/>
                                            </p:txEl>
                                          </p:spTgt>
                                        </p:tgtEl>
                                        <p:attrNameLst>
                                          <p:attrName>style.visibility</p:attrName>
                                        </p:attrNameLst>
                                      </p:cBhvr>
                                      <p:to>
                                        <p:strVal val="visible"/>
                                      </p:to>
                                    </p:set>
                                    <p:animEffect transition="in" filter="fade">
                                      <p:cBhvr>
                                        <p:cTn id="26" dur="1000"/>
                                        <p:tgtEl>
                                          <p:spTgt spid="43">
                                            <p:txEl>
                                              <p:pRg st="0" end="0"/>
                                            </p:txEl>
                                          </p:spTgt>
                                        </p:tgtEl>
                                      </p:cBhvr>
                                    </p:animEffect>
                                    <p:anim calcmode="lin" valueType="num">
                                      <p:cBhvr>
                                        <p:cTn id="27"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7253"/>
            <a:ext cx="19864094" cy="8921859"/>
          </a:xfrm>
          <a:custGeom>
            <a:avLst/>
            <a:gdLst/>
            <a:ahLst/>
            <a:cxnLst/>
            <a:rect l="l" t="t" r="r" b="b"/>
            <a:pathLst>
              <a:path w="19864094" h="8921859">
                <a:moveTo>
                  <a:pt x="0" y="0"/>
                </a:moveTo>
                <a:lnTo>
                  <a:pt x="19864094" y="0"/>
                </a:lnTo>
                <a:lnTo>
                  <a:pt x="19864094" y="8921859"/>
                </a:lnTo>
                <a:lnTo>
                  <a:pt x="0" y="8921859"/>
                </a:lnTo>
                <a:lnTo>
                  <a:pt x="0" y="0"/>
                </a:lnTo>
                <a:close/>
              </a:path>
            </a:pathLst>
          </a:custGeom>
          <a:blipFill>
            <a:blip r:embed="rId2"/>
            <a:stretch>
              <a:fillRect b="-1860"/>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20</a:t>
            </a:r>
          </a:p>
        </p:txBody>
      </p:sp>
    </p:spTree>
  </p:cSld>
  <p:clrMapOvr>
    <a:masterClrMapping/>
  </p:clrMapOvr>
  <p:transition>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17320" y="454182"/>
            <a:ext cx="18505320" cy="9105743"/>
          </a:xfrm>
          <a:custGeom>
            <a:avLst/>
            <a:gdLst/>
            <a:ahLst/>
            <a:cxnLst/>
            <a:rect l="l" t="t" r="r" b="b"/>
            <a:pathLst>
              <a:path w="18505320" h="9105743">
                <a:moveTo>
                  <a:pt x="0" y="0"/>
                </a:moveTo>
                <a:lnTo>
                  <a:pt x="18505320" y="0"/>
                </a:lnTo>
                <a:lnTo>
                  <a:pt x="18505320" y="9105743"/>
                </a:lnTo>
                <a:lnTo>
                  <a:pt x="0" y="9105743"/>
                </a:lnTo>
                <a:lnTo>
                  <a:pt x="0" y="0"/>
                </a:lnTo>
                <a:close/>
              </a:path>
            </a:pathLst>
          </a:custGeom>
          <a:blipFill>
            <a:blip r:embed="rId2"/>
            <a:stretch>
              <a:fillRect l="-2934" r="-1949"/>
            </a:stretch>
          </a:blipFill>
        </p:spPr>
      </p:sp>
      <p:pic>
        <p:nvPicPr>
          <p:cNvPr id="18" name="Picture 18"/>
          <p:cNvPicPr>
            <a:picLocks noChangeAspect="1"/>
          </p:cNvPicPr>
          <p:nvPr/>
        </p:nvPicPr>
        <p:blipFill>
          <a:blip r:embed="rId3"/>
          <a:srcRect/>
          <a:stretch>
            <a:fillRect/>
          </a:stretch>
        </p:blipFill>
        <p:spPr>
          <a:xfrm>
            <a:off x="6456447" y="1413314"/>
            <a:ext cx="1440862" cy="785270"/>
          </a:xfrm>
          <a:prstGeom prst="rect">
            <a:avLst/>
          </a:prstGeom>
        </p:spPr>
      </p:pic>
      <p:sp>
        <p:nvSpPr>
          <p:cNvPr id="19" name="Freeform 19"/>
          <p:cNvSpPr/>
          <p:nvPr/>
        </p:nvSpPr>
        <p:spPr>
          <a:xfrm>
            <a:off x="5567895" y="2355354"/>
            <a:ext cx="6591696" cy="659170"/>
          </a:xfrm>
          <a:custGeom>
            <a:avLst/>
            <a:gdLst/>
            <a:ahLst/>
            <a:cxnLst/>
            <a:rect l="l" t="t" r="r" b="b"/>
            <a:pathLst>
              <a:path w="6591696" h="659170">
                <a:moveTo>
                  <a:pt x="0" y="0"/>
                </a:moveTo>
                <a:lnTo>
                  <a:pt x="6591696" y="0"/>
                </a:lnTo>
                <a:lnTo>
                  <a:pt x="6591696" y="659169"/>
                </a:lnTo>
                <a:lnTo>
                  <a:pt x="0" y="65916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21</a:t>
            </a:r>
          </a:p>
        </p:txBody>
      </p:sp>
      <p:sp>
        <p:nvSpPr>
          <p:cNvPr id="21" name="Freeform 21"/>
          <p:cNvSpPr/>
          <p:nvPr/>
        </p:nvSpPr>
        <p:spPr>
          <a:xfrm rot="-2392884">
            <a:off x="11859736" y="2665855"/>
            <a:ext cx="599710" cy="697337"/>
          </a:xfrm>
          <a:custGeom>
            <a:avLst/>
            <a:gdLst/>
            <a:ahLst/>
            <a:cxnLst/>
            <a:rect l="l" t="t" r="r" b="b"/>
            <a:pathLst>
              <a:path w="599710" h="697337">
                <a:moveTo>
                  <a:pt x="0" y="0"/>
                </a:moveTo>
                <a:lnTo>
                  <a:pt x="599710" y="0"/>
                </a:lnTo>
                <a:lnTo>
                  <a:pt x="599710" y="697337"/>
                </a:lnTo>
                <a:lnTo>
                  <a:pt x="0" y="69733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2" name="TextBox 22"/>
          <p:cNvSpPr txBox="1"/>
          <p:nvPr/>
        </p:nvSpPr>
        <p:spPr>
          <a:xfrm>
            <a:off x="12376802" y="2463343"/>
            <a:ext cx="3352186" cy="1054736"/>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Thanh</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tìm</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kiếm</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trang</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sức</a:t>
            </a:r>
            <a:endParaRPr lang="en-US" sz="3099" dirty="0">
              <a:solidFill>
                <a:srgbClr val="000000"/>
              </a:solidFill>
              <a:latin typeface="Open Sans"/>
              <a:ea typeface="Open Sans"/>
              <a:cs typeface="Open Sans"/>
              <a:sym typeface="Open Sans"/>
            </a:endParaRP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 calcmode="lin" valueType="num">
                                      <p:cBhvr additive="base">
                                        <p:cTn id="1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0" y="221259"/>
            <a:ext cx="17923035" cy="9566420"/>
          </a:xfrm>
          <a:custGeom>
            <a:avLst/>
            <a:gdLst/>
            <a:ahLst/>
            <a:cxnLst/>
            <a:rect l="l" t="t" r="r" b="b"/>
            <a:pathLst>
              <a:path w="17923035" h="9566420">
                <a:moveTo>
                  <a:pt x="0" y="0"/>
                </a:moveTo>
                <a:lnTo>
                  <a:pt x="17923035" y="0"/>
                </a:lnTo>
                <a:lnTo>
                  <a:pt x="17923035" y="9566420"/>
                </a:lnTo>
                <a:lnTo>
                  <a:pt x="0" y="9566420"/>
                </a:lnTo>
                <a:lnTo>
                  <a:pt x="0" y="0"/>
                </a:lnTo>
                <a:close/>
              </a:path>
            </a:pathLst>
          </a:custGeom>
          <a:blipFill>
            <a:blip r:embed="rId2"/>
            <a:stretch>
              <a:fillRect/>
            </a:stretch>
          </a:blipFill>
        </p:spPr>
      </p:sp>
      <p:sp>
        <p:nvSpPr>
          <p:cNvPr id="18" name="Freeform 18"/>
          <p:cNvSpPr/>
          <p:nvPr/>
        </p:nvSpPr>
        <p:spPr>
          <a:xfrm>
            <a:off x="8640388" y="655294"/>
            <a:ext cx="642259" cy="746812"/>
          </a:xfrm>
          <a:custGeom>
            <a:avLst/>
            <a:gdLst/>
            <a:ahLst/>
            <a:cxnLst/>
            <a:rect l="l" t="t" r="r" b="b"/>
            <a:pathLst>
              <a:path w="642259" h="746812">
                <a:moveTo>
                  <a:pt x="0" y="0"/>
                </a:moveTo>
                <a:lnTo>
                  <a:pt x="642259" y="0"/>
                </a:lnTo>
                <a:lnTo>
                  <a:pt x="642259" y="746812"/>
                </a:lnTo>
                <a:lnTo>
                  <a:pt x="0" y="74681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9" name="Freeform 19"/>
          <p:cNvSpPr/>
          <p:nvPr/>
        </p:nvSpPr>
        <p:spPr>
          <a:xfrm>
            <a:off x="6429153" y="7466264"/>
            <a:ext cx="5429693" cy="542969"/>
          </a:xfrm>
          <a:custGeom>
            <a:avLst/>
            <a:gdLst/>
            <a:ahLst/>
            <a:cxnLst/>
            <a:rect l="l" t="t" r="r" b="b"/>
            <a:pathLst>
              <a:path w="5429693" h="542969">
                <a:moveTo>
                  <a:pt x="0" y="0"/>
                </a:moveTo>
                <a:lnTo>
                  <a:pt x="5429694" y="0"/>
                </a:lnTo>
                <a:lnTo>
                  <a:pt x="5429694" y="542969"/>
                </a:lnTo>
                <a:lnTo>
                  <a:pt x="0" y="54296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 name="Freeform 20"/>
          <p:cNvSpPr/>
          <p:nvPr/>
        </p:nvSpPr>
        <p:spPr>
          <a:xfrm>
            <a:off x="11593085" y="8009233"/>
            <a:ext cx="5429693" cy="542969"/>
          </a:xfrm>
          <a:custGeom>
            <a:avLst/>
            <a:gdLst/>
            <a:ahLst/>
            <a:cxnLst/>
            <a:rect l="l" t="t" r="r" b="b"/>
            <a:pathLst>
              <a:path w="5429693" h="542969">
                <a:moveTo>
                  <a:pt x="0" y="0"/>
                </a:moveTo>
                <a:lnTo>
                  <a:pt x="5429693" y="0"/>
                </a:lnTo>
                <a:lnTo>
                  <a:pt x="5429693" y="542969"/>
                </a:lnTo>
                <a:lnTo>
                  <a:pt x="0" y="54296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1" name="Freeform 21"/>
          <p:cNvSpPr/>
          <p:nvPr/>
        </p:nvSpPr>
        <p:spPr>
          <a:xfrm>
            <a:off x="3393731" y="6758164"/>
            <a:ext cx="641152" cy="708099"/>
          </a:xfrm>
          <a:custGeom>
            <a:avLst/>
            <a:gdLst/>
            <a:ahLst/>
            <a:cxnLst/>
            <a:rect l="l" t="t" r="r" b="b"/>
            <a:pathLst>
              <a:path w="641152" h="708099">
                <a:moveTo>
                  <a:pt x="0" y="0"/>
                </a:moveTo>
                <a:lnTo>
                  <a:pt x="641151" y="0"/>
                </a:lnTo>
                <a:lnTo>
                  <a:pt x="641151" y="708100"/>
                </a:lnTo>
                <a:lnTo>
                  <a:pt x="0" y="70810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22</a:t>
            </a:r>
          </a:p>
        </p:txBody>
      </p:sp>
      <p:sp>
        <p:nvSpPr>
          <p:cNvPr id="23" name="TextBox 23"/>
          <p:cNvSpPr txBox="1"/>
          <p:nvPr/>
        </p:nvSpPr>
        <p:spPr>
          <a:xfrm>
            <a:off x="8961517" y="981075"/>
            <a:ext cx="2163500" cy="511811"/>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Vòng</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tay</a:t>
            </a:r>
            <a:endParaRPr lang="en-US" sz="3099" dirty="0">
              <a:solidFill>
                <a:srgbClr val="000000"/>
              </a:solidFill>
              <a:latin typeface="Open Sans"/>
              <a:ea typeface="Open Sans"/>
              <a:cs typeface="Open Sans"/>
              <a:sym typeface="Open Sans"/>
            </a:endParaRPr>
          </a:p>
        </p:txBody>
      </p:sp>
      <p:sp>
        <p:nvSpPr>
          <p:cNvPr id="24" name="TextBox 24"/>
          <p:cNvSpPr txBox="1"/>
          <p:nvPr/>
        </p:nvSpPr>
        <p:spPr>
          <a:xfrm>
            <a:off x="1028700" y="6194284"/>
            <a:ext cx="3331596" cy="1144906"/>
          </a:xfrm>
          <a:prstGeom prst="rect">
            <a:avLst/>
          </a:prstGeom>
        </p:spPr>
        <p:txBody>
          <a:bodyPr lIns="0" tIns="0" rIns="0" bIns="0" rtlCol="0" anchor="t">
            <a:spAutoFit/>
          </a:bodyPr>
          <a:lstStyle/>
          <a:p>
            <a:pPr algn="ctr">
              <a:lnSpc>
                <a:spcPts val="4619"/>
              </a:lnSpc>
              <a:spcBef>
                <a:spcPct val="0"/>
              </a:spcBef>
            </a:pPr>
            <a:r>
              <a:rPr lang="en-US" sz="3299" b="1" dirty="0" err="1">
                <a:solidFill>
                  <a:srgbClr val="004AAD"/>
                </a:solidFill>
                <a:latin typeface="Open Sans Bold"/>
                <a:ea typeface="Open Sans Bold"/>
                <a:cs typeface="Open Sans Bold"/>
                <a:sym typeface="Open Sans Bold"/>
              </a:rPr>
              <a:t>Tên</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loại</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vòng</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tay</a:t>
            </a:r>
            <a:endParaRPr lang="en-US" sz="3299" b="1" dirty="0">
              <a:solidFill>
                <a:srgbClr val="004AAD"/>
              </a:solidFill>
              <a:latin typeface="Open Sans Bold"/>
              <a:ea typeface="Open Sans Bold"/>
              <a:cs typeface="Open Sans Bold"/>
              <a:sym typeface="Open Sans Bold"/>
            </a:endParaRPr>
          </a:p>
        </p:txBody>
      </p:sp>
      <p:sp>
        <p:nvSpPr>
          <p:cNvPr id="25" name="Freeform 25"/>
          <p:cNvSpPr/>
          <p:nvPr/>
        </p:nvSpPr>
        <p:spPr>
          <a:xfrm>
            <a:off x="999460" y="7442335"/>
            <a:ext cx="5429693" cy="542969"/>
          </a:xfrm>
          <a:custGeom>
            <a:avLst/>
            <a:gdLst/>
            <a:ahLst/>
            <a:cxnLst/>
            <a:rect l="l" t="t" r="r" b="b"/>
            <a:pathLst>
              <a:path w="5429693" h="542969">
                <a:moveTo>
                  <a:pt x="0" y="0"/>
                </a:moveTo>
                <a:lnTo>
                  <a:pt x="5429693" y="0"/>
                </a:lnTo>
                <a:lnTo>
                  <a:pt x="5429693" y="542970"/>
                </a:lnTo>
                <a:lnTo>
                  <a:pt x="0" y="54297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barn(inVertical)">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4">
                                            <p:txEl>
                                              <p:pRg st="0" end="0"/>
                                            </p:txEl>
                                          </p:spTgt>
                                        </p:tgtEl>
                                        <p:attrNameLst>
                                          <p:attrName>style.visibility</p:attrName>
                                        </p:attrNameLst>
                                      </p:cBhvr>
                                      <p:to>
                                        <p:strVal val="visible"/>
                                      </p:to>
                                    </p:set>
                                    <p:animEffect transition="in" filter="fade">
                                      <p:cBhvr>
                                        <p:cTn id="37" dur="1000"/>
                                        <p:tgtEl>
                                          <p:spTgt spid="24">
                                            <p:txEl>
                                              <p:pRg st="0" end="0"/>
                                            </p:txEl>
                                          </p:spTgt>
                                        </p:tgtEl>
                                      </p:cBhvr>
                                    </p:animEffect>
                                    <p:anim calcmode="lin" valueType="num">
                                      <p:cBhvr>
                                        <p:cTn id="3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0" y="221259"/>
            <a:ext cx="17923035" cy="9566420"/>
          </a:xfrm>
          <a:custGeom>
            <a:avLst/>
            <a:gdLst/>
            <a:ahLst/>
            <a:cxnLst/>
            <a:rect l="l" t="t" r="r" b="b"/>
            <a:pathLst>
              <a:path w="17923035" h="9566420">
                <a:moveTo>
                  <a:pt x="0" y="0"/>
                </a:moveTo>
                <a:lnTo>
                  <a:pt x="17923035" y="0"/>
                </a:lnTo>
                <a:lnTo>
                  <a:pt x="17923035" y="9566420"/>
                </a:lnTo>
                <a:lnTo>
                  <a:pt x="0" y="9566420"/>
                </a:lnTo>
                <a:lnTo>
                  <a:pt x="0" y="0"/>
                </a:lnTo>
                <a:close/>
              </a:path>
            </a:pathLst>
          </a:custGeom>
          <a:blipFill>
            <a:blip r:embed="rId2"/>
            <a:stretch>
              <a:fillRect/>
            </a:stretch>
          </a:blipFill>
        </p:spPr>
      </p:sp>
      <p:sp>
        <p:nvSpPr>
          <p:cNvPr id="18" name="Freeform 18"/>
          <p:cNvSpPr/>
          <p:nvPr/>
        </p:nvSpPr>
        <p:spPr>
          <a:xfrm>
            <a:off x="8640388" y="655294"/>
            <a:ext cx="642259" cy="746812"/>
          </a:xfrm>
          <a:custGeom>
            <a:avLst/>
            <a:gdLst/>
            <a:ahLst/>
            <a:cxnLst/>
            <a:rect l="l" t="t" r="r" b="b"/>
            <a:pathLst>
              <a:path w="642259" h="746812">
                <a:moveTo>
                  <a:pt x="0" y="0"/>
                </a:moveTo>
                <a:lnTo>
                  <a:pt x="642259" y="0"/>
                </a:lnTo>
                <a:lnTo>
                  <a:pt x="642259" y="746812"/>
                </a:lnTo>
                <a:lnTo>
                  <a:pt x="0" y="74681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9" name="Freeform 19"/>
          <p:cNvSpPr/>
          <p:nvPr/>
        </p:nvSpPr>
        <p:spPr>
          <a:xfrm>
            <a:off x="1028700" y="7997126"/>
            <a:ext cx="3665396" cy="366540"/>
          </a:xfrm>
          <a:custGeom>
            <a:avLst/>
            <a:gdLst/>
            <a:ahLst/>
            <a:cxnLst/>
            <a:rect l="l" t="t" r="r" b="b"/>
            <a:pathLst>
              <a:path w="3665396" h="366540">
                <a:moveTo>
                  <a:pt x="0" y="0"/>
                </a:moveTo>
                <a:lnTo>
                  <a:pt x="3665396" y="0"/>
                </a:lnTo>
                <a:lnTo>
                  <a:pt x="3665396" y="366540"/>
                </a:lnTo>
                <a:lnTo>
                  <a:pt x="0" y="36654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 name="Freeform 20"/>
          <p:cNvSpPr/>
          <p:nvPr/>
        </p:nvSpPr>
        <p:spPr>
          <a:xfrm>
            <a:off x="6056516" y="8066519"/>
            <a:ext cx="3796597" cy="379660"/>
          </a:xfrm>
          <a:custGeom>
            <a:avLst/>
            <a:gdLst/>
            <a:ahLst/>
            <a:cxnLst/>
            <a:rect l="l" t="t" r="r" b="b"/>
            <a:pathLst>
              <a:path w="3796597" h="379660">
                <a:moveTo>
                  <a:pt x="0" y="0"/>
                </a:moveTo>
                <a:lnTo>
                  <a:pt x="3796596" y="0"/>
                </a:lnTo>
                <a:lnTo>
                  <a:pt x="3796596" y="379660"/>
                </a:lnTo>
                <a:lnTo>
                  <a:pt x="0" y="37966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1" name="Freeform 21"/>
          <p:cNvSpPr/>
          <p:nvPr/>
        </p:nvSpPr>
        <p:spPr>
          <a:xfrm>
            <a:off x="11632982" y="8634710"/>
            <a:ext cx="3226726" cy="322673"/>
          </a:xfrm>
          <a:custGeom>
            <a:avLst/>
            <a:gdLst/>
            <a:ahLst/>
            <a:cxnLst/>
            <a:rect l="l" t="t" r="r" b="b"/>
            <a:pathLst>
              <a:path w="3226726" h="322673">
                <a:moveTo>
                  <a:pt x="0" y="0"/>
                </a:moveTo>
                <a:lnTo>
                  <a:pt x="3226725" y="0"/>
                </a:lnTo>
                <a:lnTo>
                  <a:pt x="3226725" y="322672"/>
                </a:lnTo>
                <a:lnTo>
                  <a:pt x="0" y="32267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2" name="Freeform 22"/>
          <p:cNvSpPr/>
          <p:nvPr/>
        </p:nvSpPr>
        <p:spPr>
          <a:xfrm>
            <a:off x="2048578" y="7277206"/>
            <a:ext cx="641152" cy="708099"/>
          </a:xfrm>
          <a:custGeom>
            <a:avLst/>
            <a:gdLst/>
            <a:ahLst/>
            <a:cxnLst/>
            <a:rect l="l" t="t" r="r" b="b"/>
            <a:pathLst>
              <a:path w="641152" h="708099">
                <a:moveTo>
                  <a:pt x="0" y="0"/>
                </a:moveTo>
                <a:lnTo>
                  <a:pt x="641152" y="0"/>
                </a:lnTo>
                <a:lnTo>
                  <a:pt x="641152" y="708099"/>
                </a:lnTo>
                <a:lnTo>
                  <a:pt x="0" y="70809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23</a:t>
            </a:r>
          </a:p>
        </p:txBody>
      </p:sp>
      <p:sp>
        <p:nvSpPr>
          <p:cNvPr id="24" name="TextBox 24"/>
          <p:cNvSpPr txBox="1"/>
          <p:nvPr/>
        </p:nvSpPr>
        <p:spPr>
          <a:xfrm>
            <a:off x="8961517" y="981075"/>
            <a:ext cx="2163500" cy="511811"/>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Vòng</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tay</a:t>
            </a:r>
            <a:endParaRPr lang="en-US" sz="3099" dirty="0">
              <a:solidFill>
                <a:srgbClr val="000000"/>
              </a:solidFill>
              <a:latin typeface="Open Sans"/>
              <a:ea typeface="Open Sans"/>
              <a:cs typeface="Open Sans"/>
              <a:sym typeface="Open Sans"/>
            </a:endParaRPr>
          </a:p>
        </p:txBody>
      </p:sp>
      <p:sp>
        <p:nvSpPr>
          <p:cNvPr id="25" name="TextBox 25"/>
          <p:cNvSpPr txBox="1"/>
          <p:nvPr/>
        </p:nvSpPr>
        <p:spPr>
          <a:xfrm>
            <a:off x="703356" y="6703800"/>
            <a:ext cx="3331596" cy="563881"/>
          </a:xfrm>
          <a:prstGeom prst="rect">
            <a:avLst/>
          </a:prstGeom>
        </p:spPr>
        <p:txBody>
          <a:bodyPr lIns="0" tIns="0" rIns="0" bIns="0" rtlCol="0" anchor="t">
            <a:spAutoFit/>
          </a:bodyPr>
          <a:lstStyle/>
          <a:p>
            <a:pPr algn="ctr">
              <a:lnSpc>
                <a:spcPts val="4619"/>
              </a:lnSpc>
              <a:spcBef>
                <a:spcPct val="0"/>
              </a:spcBef>
            </a:pPr>
            <a:r>
              <a:rPr lang="en-US" sz="3299" b="1" dirty="0" err="1">
                <a:solidFill>
                  <a:srgbClr val="004AAD"/>
                </a:solidFill>
                <a:latin typeface="Open Sans Bold"/>
                <a:ea typeface="Open Sans Bold"/>
                <a:cs typeface="Open Sans Bold"/>
                <a:sym typeface="Open Sans Bold"/>
              </a:rPr>
              <a:t>Giá</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vòng</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tay</a:t>
            </a:r>
            <a:endParaRPr lang="en-US" sz="3299" b="1" dirty="0">
              <a:solidFill>
                <a:srgbClr val="004AAD"/>
              </a:solidFill>
              <a:latin typeface="Open Sans Bold"/>
              <a:ea typeface="Open Sans Bold"/>
              <a:cs typeface="Open Sans Bold"/>
              <a:sym typeface="Open Sans Bold"/>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fade">
                                      <p:cBhvr>
                                        <p:cTn id="12" dur="5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0" y="324962"/>
            <a:ext cx="17923035" cy="9566420"/>
          </a:xfrm>
          <a:custGeom>
            <a:avLst/>
            <a:gdLst/>
            <a:ahLst/>
            <a:cxnLst/>
            <a:rect l="l" t="t" r="r" b="b"/>
            <a:pathLst>
              <a:path w="17923035" h="9566420">
                <a:moveTo>
                  <a:pt x="0" y="0"/>
                </a:moveTo>
                <a:lnTo>
                  <a:pt x="17923035" y="0"/>
                </a:lnTo>
                <a:lnTo>
                  <a:pt x="17923035" y="9566420"/>
                </a:lnTo>
                <a:lnTo>
                  <a:pt x="0" y="9566420"/>
                </a:lnTo>
                <a:lnTo>
                  <a:pt x="0" y="0"/>
                </a:lnTo>
                <a:close/>
              </a:path>
            </a:pathLst>
          </a:custGeom>
          <a:blipFill>
            <a:blip r:embed="rId2"/>
            <a:stretch>
              <a:fillRect/>
            </a:stretch>
          </a:blipFill>
        </p:spPr>
      </p:sp>
      <p:sp>
        <p:nvSpPr>
          <p:cNvPr id="18" name="Freeform 18"/>
          <p:cNvSpPr/>
          <p:nvPr/>
        </p:nvSpPr>
        <p:spPr>
          <a:xfrm>
            <a:off x="8640388" y="655294"/>
            <a:ext cx="642259" cy="746812"/>
          </a:xfrm>
          <a:custGeom>
            <a:avLst/>
            <a:gdLst/>
            <a:ahLst/>
            <a:cxnLst/>
            <a:rect l="l" t="t" r="r" b="b"/>
            <a:pathLst>
              <a:path w="642259" h="746812">
                <a:moveTo>
                  <a:pt x="0" y="0"/>
                </a:moveTo>
                <a:lnTo>
                  <a:pt x="642259" y="0"/>
                </a:lnTo>
                <a:lnTo>
                  <a:pt x="642259" y="746812"/>
                </a:lnTo>
                <a:lnTo>
                  <a:pt x="0" y="74681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9" name="Freeform 19"/>
          <p:cNvSpPr/>
          <p:nvPr/>
        </p:nvSpPr>
        <p:spPr>
          <a:xfrm>
            <a:off x="1171575" y="8628150"/>
            <a:ext cx="3665396" cy="366540"/>
          </a:xfrm>
          <a:custGeom>
            <a:avLst/>
            <a:gdLst/>
            <a:ahLst/>
            <a:cxnLst/>
            <a:rect l="l" t="t" r="r" b="b"/>
            <a:pathLst>
              <a:path w="3665396" h="366540">
                <a:moveTo>
                  <a:pt x="0" y="0"/>
                </a:moveTo>
                <a:lnTo>
                  <a:pt x="3665396" y="0"/>
                </a:lnTo>
                <a:lnTo>
                  <a:pt x="3665396" y="366539"/>
                </a:lnTo>
                <a:lnTo>
                  <a:pt x="0" y="36653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 name="Freeform 20"/>
          <p:cNvSpPr/>
          <p:nvPr/>
        </p:nvSpPr>
        <p:spPr>
          <a:xfrm>
            <a:off x="6246671" y="8628150"/>
            <a:ext cx="3796597" cy="379660"/>
          </a:xfrm>
          <a:custGeom>
            <a:avLst/>
            <a:gdLst/>
            <a:ahLst/>
            <a:cxnLst/>
            <a:rect l="l" t="t" r="r" b="b"/>
            <a:pathLst>
              <a:path w="3796597" h="379660">
                <a:moveTo>
                  <a:pt x="0" y="0"/>
                </a:moveTo>
                <a:lnTo>
                  <a:pt x="3796596" y="0"/>
                </a:lnTo>
                <a:lnTo>
                  <a:pt x="3796596" y="379659"/>
                </a:lnTo>
                <a:lnTo>
                  <a:pt x="0" y="37965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1" name="Freeform 21"/>
          <p:cNvSpPr/>
          <p:nvPr/>
        </p:nvSpPr>
        <p:spPr>
          <a:xfrm>
            <a:off x="11453755" y="9058091"/>
            <a:ext cx="4004189" cy="400419"/>
          </a:xfrm>
          <a:custGeom>
            <a:avLst/>
            <a:gdLst/>
            <a:ahLst/>
            <a:cxnLst/>
            <a:rect l="l" t="t" r="r" b="b"/>
            <a:pathLst>
              <a:path w="4004189" h="400419">
                <a:moveTo>
                  <a:pt x="0" y="0"/>
                </a:moveTo>
                <a:lnTo>
                  <a:pt x="4004189" y="0"/>
                </a:lnTo>
                <a:lnTo>
                  <a:pt x="4004189" y="400418"/>
                </a:lnTo>
                <a:lnTo>
                  <a:pt x="0" y="40041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2" name="Freeform 22"/>
          <p:cNvSpPr/>
          <p:nvPr/>
        </p:nvSpPr>
        <p:spPr>
          <a:xfrm>
            <a:off x="2048578" y="7902299"/>
            <a:ext cx="641152" cy="708099"/>
          </a:xfrm>
          <a:custGeom>
            <a:avLst/>
            <a:gdLst/>
            <a:ahLst/>
            <a:cxnLst/>
            <a:rect l="l" t="t" r="r" b="b"/>
            <a:pathLst>
              <a:path w="641152" h="708099">
                <a:moveTo>
                  <a:pt x="0" y="0"/>
                </a:moveTo>
                <a:lnTo>
                  <a:pt x="641152" y="0"/>
                </a:lnTo>
                <a:lnTo>
                  <a:pt x="641152" y="708099"/>
                </a:lnTo>
                <a:lnTo>
                  <a:pt x="0" y="70809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24</a:t>
            </a:r>
          </a:p>
        </p:txBody>
      </p:sp>
      <p:sp>
        <p:nvSpPr>
          <p:cNvPr id="24" name="TextBox 24"/>
          <p:cNvSpPr txBox="1"/>
          <p:nvPr/>
        </p:nvSpPr>
        <p:spPr>
          <a:xfrm>
            <a:off x="8961517" y="981075"/>
            <a:ext cx="2163500" cy="511811"/>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Vòng</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tay</a:t>
            </a:r>
            <a:endParaRPr lang="en-US" sz="3099" dirty="0">
              <a:solidFill>
                <a:srgbClr val="000000"/>
              </a:solidFill>
              <a:latin typeface="Open Sans"/>
              <a:ea typeface="Open Sans"/>
              <a:cs typeface="Open Sans"/>
              <a:sym typeface="Open Sans"/>
            </a:endParaRPr>
          </a:p>
        </p:txBody>
      </p:sp>
      <p:sp>
        <p:nvSpPr>
          <p:cNvPr id="25" name="TextBox 25"/>
          <p:cNvSpPr txBox="1"/>
          <p:nvPr/>
        </p:nvSpPr>
        <p:spPr>
          <a:xfrm>
            <a:off x="590489" y="6882313"/>
            <a:ext cx="2916178" cy="993432"/>
          </a:xfrm>
          <a:prstGeom prst="rect">
            <a:avLst/>
          </a:prstGeom>
        </p:spPr>
        <p:txBody>
          <a:bodyPr lIns="0" tIns="0" rIns="0" bIns="0" rtlCol="0" anchor="t">
            <a:spAutoFit/>
          </a:bodyPr>
          <a:lstStyle/>
          <a:p>
            <a:pPr algn="ctr">
              <a:lnSpc>
                <a:spcPts val="4043"/>
              </a:lnSpc>
              <a:spcBef>
                <a:spcPct val="0"/>
              </a:spcBef>
            </a:pPr>
            <a:r>
              <a:rPr lang="en-US" sz="2888" b="1" dirty="0" err="1">
                <a:solidFill>
                  <a:srgbClr val="004AAD"/>
                </a:solidFill>
                <a:latin typeface="Open Sans Bold"/>
                <a:ea typeface="Open Sans Bold"/>
                <a:cs typeface="Open Sans Bold"/>
                <a:sym typeface="Open Sans Bold"/>
              </a:rPr>
              <a:t>Giá</a:t>
            </a:r>
            <a:r>
              <a:rPr lang="en-US" sz="2888" b="1" dirty="0">
                <a:solidFill>
                  <a:srgbClr val="004AAD"/>
                </a:solidFill>
                <a:latin typeface="Open Sans Bold"/>
                <a:ea typeface="Open Sans Bold"/>
                <a:cs typeface="Open Sans Bold"/>
                <a:sym typeface="Open Sans Bold"/>
              </a:rPr>
              <a:t> </a:t>
            </a:r>
            <a:r>
              <a:rPr lang="en-US" sz="2888" b="1" dirty="0" err="1">
                <a:solidFill>
                  <a:srgbClr val="004AAD"/>
                </a:solidFill>
                <a:latin typeface="Open Sans Bold"/>
                <a:ea typeface="Open Sans Bold"/>
                <a:cs typeface="Open Sans Bold"/>
                <a:sym typeface="Open Sans Bold"/>
              </a:rPr>
              <a:t>vòng</a:t>
            </a:r>
            <a:r>
              <a:rPr lang="en-US" sz="2888" b="1" dirty="0">
                <a:solidFill>
                  <a:srgbClr val="004AAD"/>
                </a:solidFill>
                <a:latin typeface="Open Sans Bold"/>
                <a:ea typeface="Open Sans Bold"/>
                <a:cs typeface="Open Sans Bold"/>
                <a:sym typeface="Open Sans Bold"/>
              </a:rPr>
              <a:t> </a:t>
            </a:r>
            <a:r>
              <a:rPr lang="en-US" sz="2888" b="1" dirty="0" err="1">
                <a:solidFill>
                  <a:srgbClr val="004AAD"/>
                </a:solidFill>
                <a:latin typeface="Open Sans Bold"/>
                <a:ea typeface="Open Sans Bold"/>
                <a:cs typeface="Open Sans Bold"/>
                <a:sym typeface="Open Sans Bold"/>
              </a:rPr>
              <a:t>tay</a:t>
            </a:r>
            <a:r>
              <a:rPr lang="en-US" sz="2888" b="1" dirty="0">
                <a:solidFill>
                  <a:srgbClr val="004AAD"/>
                </a:solidFill>
                <a:latin typeface="Open Sans Bold"/>
                <a:ea typeface="Open Sans Bold"/>
                <a:cs typeface="Open Sans Bold"/>
                <a:sym typeface="Open Sans Bold"/>
              </a:rPr>
              <a:t> </a:t>
            </a:r>
            <a:r>
              <a:rPr lang="en-US" sz="2888" b="1" dirty="0" err="1">
                <a:solidFill>
                  <a:srgbClr val="004AAD"/>
                </a:solidFill>
                <a:latin typeface="Open Sans Bold"/>
                <a:ea typeface="Open Sans Bold"/>
                <a:cs typeface="Open Sans Bold"/>
                <a:sym typeface="Open Sans Bold"/>
              </a:rPr>
              <a:t>đã</a:t>
            </a:r>
            <a:r>
              <a:rPr lang="en-US" sz="2888" b="1" dirty="0">
                <a:solidFill>
                  <a:srgbClr val="004AAD"/>
                </a:solidFill>
                <a:latin typeface="Open Sans Bold"/>
                <a:ea typeface="Open Sans Bold"/>
                <a:cs typeface="Open Sans Bold"/>
                <a:sym typeface="Open Sans Bold"/>
              </a:rPr>
              <a:t> </a:t>
            </a:r>
            <a:r>
              <a:rPr lang="en-US" sz="2888" b="1" dirty="0" err="1">
                <a:solidFill>
                  <a:srgbClr val="004AAD"/>
                </a:solidFill>
                <a:latin typeface="Open Sans Bold"/>
                <a:ea typeface="Open Sans Bold"/>
                <a:cs typeface="Open Sans Bold"/>
                <a:sym typeface="Open Sans Bold"/>
              </a:rPr>
              <a:t>được</a:t>
            </a:r>
            <a:r>
              <a:rPr lang="en-US" sz="2888" b="1" dirty="0">
                <a:solidFill>
                  <a:srgbClr val="004AAD"/>
                </a:solidFill>
                <a:latin typeface="Open Sans Bold"/>
                <a:ea typeface="Open Sans Bold"/>
                <a:cs typeface="Open Sans Bold"/>
                <a:sym typeface="Open Sans Bold"/>
              </a:rPr>
              <a:t> </a:t>
            </a:r>
            <a:r>
              <a:rPr lang="en-US" sz="2888" b="1" dirty="0" err="1">
                <a:solidFill>
                  <a:srgbClr val="004AAD"/>
                </a:solidFill>
                <a:latin typeface="Open Sans Bold"/>
                <a:ea typeface="Open Sans Bold"/>
                <a:cs typeface="Open Sans Bold"/>
                <a:sym typeface="Open Sans Bold"/>
              </a:rPr>
              <a:t>giảm</a:t>
            </a:r>
            <a:endParaRPr lang="en-US" sz="2888" b="1" dirty="0">
              <a:solidFill>
                <a:srgbClr val="004AAD"/>
              </a:solidFill>
              <a:latin typeface="Open Sans Bold"/>
              <a:ea typeface="Open Sans Bold"/>
              <a:cs typeface="Open Sans Bold"/>
              <a:sym typeface="Open Sans Bold"/>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fade">
                                      <p:cBhvr>
                                        <p:cTn id="12" dur="5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6843" y="670031"/>
            <a:ext cx="18824843" cy="8946938"/>
          </a:xfrm>
          <a:custGeom>
            <a:avLst/>
            <a:gdLst/>
            <a:ahLst/>
            <a:cxnLst/>
            <a:rect l="l" t="t" r="r" b="b"/>
            <a:pathLst>
              <a:path w="18824843" h="8946938">
                <a:moveTo>
                  <a:pt x="0" y="0"/>
                </a:moveTo>
                <a:lnTo>
                  <a:pt x="18824843" y="0"/>
                </a:lnTo>
                <a:lnTo>
                  <a:pt x="18824843" y="8946938"/>
                </a:lnTo>
                <a:lnTo>
                  <a:pt x="0" y="8946938"/>
                </a:lnTo>
                <a:lnTo>
                  <a:pt x="0" y="0"/>
                </a:lnTo>
                <a:close/>
              </a:path>
            </a:pathLst>
          </a:custGeom>
          <a:blipFill>
            <a:blip r:embed="rId2"/>
            <a:stretch>
              <a:fillRect l="-2808" r="-2808"/>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25</a:t>
            </a:r>
          </a:p>
        </p:txBody>
      </p:sp>
      <p:sp>
        <p:nvSpPr>
          <p:cNvPr id="4" name="Freeform 4"/>
          <p:cNvSpPr/>
          <p:nvPr/>
        </p:nvSpPr>
        <p:spPr>
          <a:xfrm rot="-1170654">
            <a:off x="9722138" y="1114511"/>
            <a:ext cx="642259" cy="746812"/>
          </a:xfrm>
          <a:custGeom>
            <a:avLst/>
            <a:gdLst/>
            <a:ahLst/>
            <a:cxnLst/>
            <a:rect l="l" t="t" r="r" b="b"/>
            <a:pathLst>
              <a:path w="642259" h="746812">
                <a:moveTo>
                  <a:pt x="0" y="0"/>
                </a:moveTo>
                <a:lnTo>
                  <a:pt x="642258" y="0"/>
                </a:lnTo>
                <a:lnTo>
                  <a:pt x="642258" y="746812"/>
                </a:lnTo>
                <a:lnTo>
                  <a:pt x="0" y="74681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0043267" y="981075"/>
            <a:ext cx="2163500" cy="511811"/>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Vòng</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cổ</a:t>
            </a:r>
            <a:endParaRPr lang="en-US" sz="3099" dirty="0">
              <a:solidFill>
                <a:srgbClr val="000000"/>
              </a:solidFill>
              <a:latin typeface="Open Sans"/>
              <a:ea typeface="Open Sans"/>
              <a:cs typeface="Open Sans"/>
              <a:sym typeface="Open Sans"/>
            </a:endParaRPr>
          </a:p>
        </p:txBody>
      </p:sp>
      <p:sp>
        <p:nvSpPr>
          <p:cNvPr id="6" name="Freeform 6"/>
          <p:cNvSpPr/>
          <p:nvPr/>
        </p:nvSpPr>
        <p:spPr>
          <a:xfrm>
            <a:off x="394796" y="7194779"/>
            <a:ext cx="5429693" cy="542969"/>
          </a:xfrm>
          <a:custGeom>
            <a:avLst/>
            <a:gdLst/>
            <a:ahLst/>
            <a:cxnLst/>
            <a:rect l="l" t="t" r="r" b="b"/>
            <a:pathLst>
              <a:path w="5429693" h="542969">
                <a:moveTo>
                  <a:pt x="0" y="0"/>
                </a:moveTo>
                <a:lnTo>
                  <a:pt x="5429694" y="0"/>
                </a:lnTo>
                <a:lnTo>
                  <a:pt x="5429694" y="542969"/>
                </a:lnTo>
                <a:lnTo>
                  <a:pt x="0" y="54296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11829607" y="7194779"/>
            <a:ext cx="5882990" cy="588299"/>
          </a:xfrm>
          <a:custGeom>
            <a:avLst/>
            <a:gdLst/>
            <a:ahLst/>
            <a:cxnLst/>
            <a:rect l="l" t="t" r="r" b="b"/>
            <a:pathLst>
              <a:path w="5882990" h="588299">
                <a:moveTo>
                  <a:pt x="0" y="0"/>
                </a:moveTo>
                <a:lnTo>
                  <a:pt x="5882989" y="0"/>
                </a:lnTo>
                <a:lnTo>
                  <a:pt x="5882989" y="588299"/>
                </a:lnTo>
                <a:lnTo>
                  <a:pt x="0" y="58829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6112202" y="7488928"/>
            <a:ext cx="5656341" cy="565634"/>
          </a:xfrm>
          <a:custGeom>
            <a:avLst/>
            <a:gdLst/>
            <a:ahLst/>
            <a:cxnLst/>
            <a:rect l="l" t="t" r="r" b="b"/>
            <a:pathLst>
              <a:path w="5656341" h="565634">
                <a:moveTo>
                  <a:pt x="0" y="0"/>
                </a:moveTo>
                <a:lnTo>
                  <a:pt x="5656341" y="0"/>
                </a:lnTo>
                <a:lnTo>
                  <a:pt x="5656341" y="565635"/>
                </a:lnTo>
                <a:lnTo>
                  <a:pt x="0" y="56563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Freeform 9"/>
          <p:cNvSpPr/>
          <p:nvPr/>
        </p:nvSpPr>
        <p:spPr>
          <a:xfrm>
            <a:off x="798525" y="6800074"/>
            <a:ext cx="641152" cy="708099"/>
          </a:xfrm>
          <a:custGeom>
            <a:avLst/>
            <a:gdLst/>
            <a:ahLst/>
            <a:cxnLst/>
            <a:rect l="l" t="t" r="r" b="b"/>
            <a:pathLst>
              <a:path w="641152" h="708099">
                <a:moveTo>
                  <a:pt x="0" y="0"/>
                </a:moveTo>
                <a:lnTo>
                  <a:pt x="641152" y="0"/>
                </a:lnTo>
                <a:lnTo>
                  <a:pt x="641152" y="708099"/>
                </a:lnTo>
                <a:lnTo>
                  <a:pt x="0" y="70809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0" name="TextBox 10"/>
          <p:cNvSpPr txBox="1"/>
          <p:nvPr/>
        </p:nvSpPr>
        <p:spPr>
          <a:xfrm>
            <a:off x="-257838" y="6152374"/>
            <a:ext cx="3331596" cy="1144906"/>
          </a:xfrm>
          <a:prstGeom prst="rect">
            <a:avLst/>
          </a:prstGeom>
        </p:spPr>
        <p:txBody>
          <a:bodyPr lIns="0" tIns="0" rIns="0" bIns="0" rtlCol="0" anchor="t">
            <a:spAutoFit/>
          </a:bodyPr>
          <a:lstStyle/>
          <a:p>
            <a:pPr algn="ctr">
              <a:lnSpc>
                <a:spcPts val="4619"/>
              </a:lnSpc>
              <a:spcBef>
                <a:spcPct val="0"/>
              </a:spcBef>
            </a:pPr>
            <a:r>
              <a:rPr lang="en-US" sz="3299" b="1" dirty="0" err="1">
                <a:solidFill>
                  <a:srgbClr val="004AAD"/>
                </a:solidFill>
                <a:latin typeface="Open Sans Bold"/>
                <a:ea typeface="Open Sans Bold"/>
                <a:cs typeface="Open Sans Bold"/>
                <a:sym typeface="Open Sans Bold"/>
              </a:rPr>
              <a:t>Tên</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loại</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vòng</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cổ</a:t>
            </a:r>
            <a:endParaRPr lang="en-US" sz="3299" b="1" dirty="0">
              <a:solidFill>
                <a:srgbClr val="004AAD"/>
              </a:solidFill>
              <a:latin typeface="Open Sans Bold"/>
              <a:ea typeface="Open Sans Bold"/>
              <a:cs typeface="Open Sans Bold"/>
              <a:sym typeface="Open Sans Bold"/>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 calcmode="lin" valueType="num">
                                      <p:cBhvr additive="base">
                                        <p:cTn id="3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6843" y="670031"/>
            <a:ext cx="18824843" cy="8946938"/>
          </a:xfrm>
          <a:custGeom>
            <a:avLst/>
            <a:gdLst/>
            <a:ahLst/>
            <a:cxnLst/>
            <a:rect l="l" t="t" r="r" b="b"/>
            <a:pathLst>
              <a:path w="18824843" h="8946938">
                <a:moveTo>
                  <a:pt x="0" y="0"/>
                </a:moveTo>
                <a:lnTo>
                  <a:pt x="18824843" y="0"/>
                </a:lnTo>
                <a:lnTo>
                  <a:pt x="18824843" y="8946938"/>
                </a:lnTo>
                <a:lnTo>
                  <a:pt x="0" y="8946938"/>
                </a:lnTo>
                <a:lnTo>
                  <a:pt x="0" y="0"/>
                </a:lnTo>
                <a:close/>
              </a:path>
            </a:pathLst>
          </a:custGeom>
          <a:blipFill>
            <a:blip r:embed="rId2"/>
            <a:stretch>
              <a:fillRect l="-2808" r="-2808"/>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26</a:t>
            </a:r>
          </a:p>
        </p:txBody>
      </p:sp>
      <p:sp>
        <p:nvSpPr>
          <p:cNvPr id="4" name="Freeform 4"/>
          <p:cNvSpPr/>
          <p:nvPr/>
        </p:nvSpPr>
        <p:spPr>
          <a:xfrm rot="-1170654">
            <a:off x="9722138" y="1114511"/>
            <a:ext cx="642259" cy="746812"/>
          </a:xfrm>
          <a:custGeom>
            <a:avLst/>
            <a:gdLst/>
            <a:ahLst/>
            <a:cxnLst/>
            <a:rect l="l" t="t" r="r" b="b"/>
            <a:pathLst>
              <a:path w="642259" h="746812">
                <a:moveTo>
                  <a:pt x="0" y="0"/>
                </a:moveTo>
                <a:lnTo>
                  <a:pt x="642258" y="0"/>
                </a:lnTo>
                <a:lnTo>
                  <a:pt x="642258" y="746812"/>
                </a:lnTo>
                <a:lnTo>
                  <a:pt x="0" y="74681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0043267" y="981075"/>
            <a:ext cx="2163500" cy="511811"/>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Vòng</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cổ</a:t>
            </a:r>
            <a:endParaRPr lang="en-US" sz="3099" dirty="0">
              <a:solidFill>
                <a:srgbClr val="000000"/>
              </a:solidFill>
              <a:latin typeface="Open Sans"/>
              <a:ea typeface="Open Sans"/>
              <a:cs typeface="Open Sans"/>
              <a:sym typeface="Open Sans"/>
            </a:endParaRPr>
          </a:p>
        </p:txBody>
      </p:sp>
      <p:sp>
        <p:nvSpPr>
          <p:cNvPr id="6" name="Freeform 6"/>
          <p:cNvSpPr/>
          <p:nvPr/>
        </p:nvSpPr>
        <p:spPr>
          <a:xfrm>
            <a:off x="358911" y="7771746"/>
            <a:ext cx="4391589" cy="439159"/>
          </a:xfrm>
          <a:custGeom>
            <a:avLst/>
            <a:gdLst/>
            <a:ahLst/>
            <a:cxnLst/>
            <a:rect l="l" t="t" r="r" b="b"/>
            <a:pathLst>
              <a:path w="4391589" h="439159">
                <a:moveTo>
                  <a:pt x="0" y="0"/>
                </a:moveTo>
                <a:lnTo>
                  <a:pt x="4391589" y="0"/>
                </a:lnTo>
                <a:lnTo>
                  <a:pt x="4391589" y="439158"/>
                </a:lnTo>
                <a:lnTo>
                  <a:pt x="0" y="43915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798525" y="6800074"/>
            <a:ext cx="641152" cy="708099"/>
          </a:xfrm>
          <a:custGeom>
            <a:avLst/>
            <a:gdLst/>
            <a:ahLst/>
            <a:cxnLst/>
            <a:rect l="l" t="t" r="r" b="b"/>
            <a:pathLst>
              <a:path w="641152" h="708099">
                <a:moveTo>
                  <a:pt x="0" y="0"/>
                </a:moveTo>
                <a:lnTo>
                  <a:pt x="641152" y="0"/>
                </a:lnTo>
                <a:lnTo>
                  <a:pt x="641152" y="708099"/>
                </a:lnTo>
                <a:lnTo>
                  <a:pt x="0" y="70809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TextBox 8"/>
          <p:cNvSpPr txBox="1"/>
          <p:nvPr/>
        </p:nvSpPr>
        <p:spPr>
          <a:xfrm>
            <a:off x="-257838" y="6152374"/>
            <a:ext cx="3331596" cy="563881"/>
          </a:xfrm>
          <a:prstGeom prst="rect">
            <a:avLst/>
          </a:prstGeom>
        </p:spPr>
        <p:txBody>
          <a:bodyPr lIns="0" tIns="0" rIns="0" bIns="0" rtlCol="0" anchor="t">
            <a:spAutoFit/>
          </a:bodyPr>
          <a:lstStyle/>
          <a:p>
            <a:pPr algn="ctr">
              <a:lnSpc>
                <a:spcPts val="4619"/>
              </a:lnSpc>
              <a:spcBef>
                <a:spcPct val="0"/>
              </a:spcBef>
            </a:pPr>
            <a:r>
              <a:rPr lang="en-US" sz="3299" b="1" dirty="0" err="1">
                <a:solidFill>
                  <a:srgbClr val="004AAD"/>
                </a:solidFill>
                <a:latin typeface="Open Sans Bold"/>
                <a:ea typeface="Open Sans Bold"/>
                <a:cs typeface="Open Sans Bold"/>
                <a:sym typeface="Open Sans Bold"/>
              </a:rPr>
              <a:t>Giá</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vòng</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cổ</a:t>
            </a:r>
            <a:endParaRPr lang="en-US" sz="3299" b="1" dirty="0">
              <a:solidFill>
                <a:srgbClr val="004AAD"/>
              </a:solidFill>
              <a:latin typeface="Open Sans Bold"/>
              <a:ea typeface="Open Sans Bold"/>
              <a:cs typeface="Open Sans Bold"/>
              <a:sym typeface="Open Sans Bold"/>
            </a:endParaRPr>
          </a:p>
        </p:txBody>
      </p:sp>
      <p:sp>
        <p:nvSpPr>
          <p:cNvPr id="9" name="Freeform 9"/>
          <p:cNvSpPr/>
          <p:nvPr/>
        </p:nvSpPr>
        <p:spPr>
          <a:xfrm>
            <a:off x="6079080" y="8404584"/>
            <a:ext cx="4391589" cy="439159"/>
          </a:xfrm>
          <a:custGeom>
            <a:avLst/>
            <a:gdLst/>
            <a:ahLst/>
            <a:cxnLst/>
            <a:rect l="l" t="t" r="r" b="b"/>
            <a:pathLst>
              <a:path w="4391589" h="439159">
                <a:moveTo>
                  <a:pt x="0" y="0"/>
                </a:moveTo>
                <a:lnTo>
                  <a:pt x="4391589" y="0"/>
                </a:lnTo>
                <a:lnTo>
                  <a:pt x="4391589" y="439159"/>
                </a:lnTo>
                <a:lnTo>
                  <a:pt x="0" y="43915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11770988" y="7771746"/>
            <a:ext cx="4391589" cy="439159"/>
          </a:xfrm>
          <a:custGeom>
            <a:avLst/>
            <a:gdLst/>
            <a:ahLst/>
            <a:cxnLst/>
            <a:rect l="l" t="t" r="r" b="b"/>
            <a:pathLst>
              <a:path w="4391589" h="439159">
                <a:moveTo>
                  <a:pt x="0" y="0"/>
                </a:moveTo>
                <a:lnTo>
                  <a:pt x="4391589" y="0"/>
                </a:lnTo>
                <a:lnTo>
                  <a:pt x="4391589" y="439158"/>
                </a:lnTo>
                <a:lnTo>
                  <a:pt x="0" y="43915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wipe(down)">
                                      <p:cBhvr>
                                        <p:cTn id="3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6843" y="670031"/>
            <a:ext cx="18824843" cy="8946938"/>
          </a:xfrm>
          <a:custGeom>
            <a:avLst/>
            <a:gdLst/>
            <a:ahLst/>
            <a:cxnLst/>
            <a:rect l="l" t="t" r="r" b="b"/>
            <a:pathLst>
              <a:path w="18824843" h="8946938">
                <a:moveTo>
                  <a:pt x="0" y="0"/>
                </a:moveTo>
                <a:lnTo>
                  <a:pt x="18824843" y="0"/>
                </a:lnTo>
                <a:lnTo>
                  <a:pt x="18824843" y="8946938"/>
                </a:lnTo>
                <a:lnTo>
                  <a:pt x="0" y="8946938"/>
                </a:lnTo>
                <a:lnTo>
                  <a:pt x="0" y="0"/>
                </a:lnTo>
                <a:close/>
              </a:path>
            </a:pathLst>
          </a:custGeom>
          <a:blipFill>
            <a:blip r:embed="rId2"/>
            <a:stretch>
              <a:fillRect l="-2808" r="-2808"/>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27</a:t>
            </a:r>
          </a:p>
        </p:txBody>
      </p:sp>
      <p:sp>
        <p:nvSpPr>
          <p:cNvPr id="4" name="Freeform 4"/>
          <p:cNvSpPr/>
          <p:nvPr/>
        </p:nvSpPr>
        <p:spPr>
          <a:xfrm rot="-1170654">
            <a:off x="9722138" y="1114511"/>
            <a:ext cx="642259" cy="746812"/>
          </a:xfrm>
          <a:custGeom>
            <a:avLst/>
            <a:gdLst/>
            <a:ahLst/>
            <a:cxnLst/>
            <a:rect l="l" t="t" r="r" b="b"/>
            <a:pathLst>
              <a:path w="642259" h="746812">
                <a:moveTo>
                  <a:pt x="0" y="0"/>
                </a:moveTo>
                <a:lnTo>
                  <a:pt x="642258" y="0"/>
                </a:lnTo>
                <a:lnTo>
                  <a:pt x="642258" y="746812"/>
                </a:lnTo>
                <a:lnTo>
                  <a:pt x="0" y="74681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0043267" y="981075"/>
            <a:ext cx="2163500" cy="511811"/>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Vòng</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cổ</a:t>
            </a:r>
            <a:endParaRPr lang="en-US" sz="3099" dirty="0">
              <a:solidFill>
                <a:srgbClr val="000000"/>
              </a:solidFill>
              <a:latin typeface="Open Sans"/>
              <a:ea typeface="Open Sans"/>
              <a:cs typeface="Open Sans"/>
              <a:sym typeface="Open Sans"/>
            </a:endParaRPr>
          </a:p>
        </p:txBody>
      </p:sp>
      <p:sp>
        <p:nvSpPr>
          <p:cNvPr id="6" name="Freeform 6"/>
          <p:cNvSpPr/>
          <p:nvPr/>
        </p:nvSpPr>
        <p:spPr>
          <a:xfrm>
            <a:off x="500216" y="8210904"/>
            <a:ext cx="4391589" cy="439159"/>
          </a:xfrm>
          <a:custGeom>
            <a:avLst/>
            <a:gdLst/>
            <a:ahLst/>
            <a:cxnLst/>
            <a:rect l="l" t="t" r="r" b="b"/>
            <a:pathLst>
              <a:path w="4391589" h="439159">
                <a:moveTo>
                  <a:pt x="0" y="0"/>
                </a:moveTo>
                <a:lnTo>
                  <a:pt x="4391589" y="0"/>
                </a:lnTo>
                <a:lnTo>
                  <a:pt x="4391589" y="439159"/>
                </a:lnTo>
                <a:lnTo>
                  <a:pt x="0" y="43915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766808" y="7400043"/>
            <a:ext cx="641152" cy="708099"/>
          </a:xfrm>
          <a:custGeom>
            <a:avLst/>
            <a:gdLst/>
            <a:ahLst/>
            <a:cxnLst/>
            <a:rect l="l" t="t" r="r" b="b"/>
            <a:pathLst>
              <a:path w="641152" h="708099">
                <a:moveTo>
                  <a:pt x="0" y="0"/>
                </a:moveTo>
                <a:lnTo>
                  <a:pt x="641152" y="0"/>
                </a:lnTo>
                <a:lnTo>
                  <a:pt x="641152" y="708099"/>
                </a:lnTo>
                <a:lnTo>
                  <a:pt x="0" y="70809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TextBox 8"/>
          <p:cNvSpPr txBox="1"/>
          <p:nvPr/>
        </p:nvSpPr>
        <p:spPr>
          <a:xfrm>
            <a:off x="500216" y="6150362"/>
            <a:ext cx="3331596" cy="1144906"/>
          </a:xfrm>
          <a:prstGeom prst="rect">
            <a:avLst/>
          </a:prstGeom>
        </p:spPr>
        <p:txBody>
          <a:bodyPr lIns="0" tIns="0" rIns="0" bIns="0" rtlCol="0" anchor="t">
            <a:spAutoFit/>
          </a:bodyPr>
          <a:lstStyle/>
          <a:p>
            <a:pPr algn="ctr">
              <a:lnSpc>
                <a:spcPts val="4619"/>
              </a:lnSpc>
              <a:spcBef>
                <a:spcPct val="0"/>
              </a:spcBef>
            </a:pPr>
            <a:r>
              <a:rPr lang="en-US" sz="3299" b="1" dirty="0" err="1">
                <a:solidFill>
                  <a:srgbClr val="004AAD"/>
                </a:solidFill>
                <a:latin typeface="Open Sans Bold"/>
                <a:ea typeface="Open Sans Bold"/>
                <a:cs typeface="Open Sans Bold"/>
                <a:sym typeface="Open Sans Bold"/>
              </a:rPr>
              <a:t>Giá</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vòng</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cổ</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đã</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được</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giảm</a:t>
            </a:r>
            <a:endParaRPr lang="en-US" sz="3299" b="1" dirty="0">
              <a:solidFill>
                <a:srgbClr val="004AAD"/>
              </a:solidFill>
              <a:latin typeface="Open Sans Bold"/>
              <a:ea typeface="Open Sans Bold"/>
              <a:cs typeface="Open Sans Bold"/>
              <a:sym typeface="Open Sans Bold"/>
            </a:endParaRPr>
          </a:p>
        </p:txBody>
      </p:sp>
      <p:sp>
        <p:nvSpPr>
          <p:cNvPr id="9" name="Freeform 9"/>
          <p:cNvSpPr/>
          <p:nvPr/>
        </p:nvSpPr>
        <p:spPr>
          <a:xfrm>
            <a:off x="6079080" y="8819141"/>
            <a:ext cx="4391589" cy="439159"/>
          </a:xfrm>
          <a:custGeom>
            <a:avLst/>
            <a:gdLst/>
            <a:ahLst/>
            <a:cxnLst/>
            <a:rect l="l" t="t" r="r" b="b"/>
            <a:pathLst>
              <a:path w="4391589" h="439159">
                <a:moveTo>
                  <a:pt x="0" y="0"/>
                </a:moveTo>
                <a:lnTo>
                  <a:pt x="4391589" y="0"/>
                </a:lnTo>
                <a:lnTo>
                  <a:pt x="4391589" y="439159"/>
                </a:lnTo>
                <a:lnTo>
                  <a:pt x="0" y="43915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a:off x="11770988" y="8210904"/>
            <a:ext cx="4391589" cy="439159"/>
          </a:xfrm>
          <a:custGeom>
            <a:avLst/>
            <a:gdLst/>
            <a:ahLst/>
            <a:cxnLst/>
            <a:rect l="l" t="t" r="r" b="b"/>
            <a:pathLst>
              <a:path w="4391589" h="439159">
                <a:moveTo>
                  <a:pt x="0" y="0"/>
                </a:moveTo>
                <a:lnTo>
                  <a:pt x="4391589" y="0"/>
                </a:lnTo>
                <a:lnTo>
                  <a:pt x="4391589" y="439159"/>
                </a:lnTo>
                <a:lnTo>
                  <a:pt x="0" y="43915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422526" y="421063"/>
            <a:ext cx="18082795" cy="9444874"/>
          </a:xfrm>
          <a:custGeom>
            <a:avLst/>
            <a:gdLst/>
            <a:ahLst/>
            <a:cxnLst/>
            <a:rect l="l" t="t" r="r" b="b"/>
            <a:pathLst>
              <a:path w="18082795" h="9444874">
                <a:moveTo>
                  <a:pt x="0" y="0"/>
                </a:moveTo>
                <a:lnTo>
                  <a:pt x="18082794" y="0"/>
                </a:lnTo>
                <a:lnTo>
                  <a:pt x="18082794" y="9444874"/>
                </a:lnTo>
                <a:lnTo>
                  <a:pt x="0" y="9444874"/>
                </a:lnTo>
                <a:lnTo>
                  <a:pt x="0" y="0"/>
                </a:lnTo>
                <a:close/>
              </a:path>
            </a:pathLst>
          </a:custGeom>
          <a:blipFill>
            <a:blip r:embed="rId2"/>
            <a:stretch>
              <a:fillRect l="-9600" t="-266" r="-3911"/>
            </a:stretch>
          </a:blipFill>
        </p:spPr>
      </p:sp>
      <p:sp>
        <p:nvSpPr>
          <p:cNvPr id="18" name="Freeform 18"/>
          <p:cNvSpPr/>
          <p:nvPr/>
        </p:nvSpPr>
        <p:spPr>
          <a:xfrm rot="-1795013">
            <a:off x="9722138" y="1119480"/>
            <a:ext cx="642259" cy="746812"/>
          </a:xfrm>
          <a:custGeom>
            <a:avLst/>
            <a:gdLst/>
            <a:ahLst/>
            <a:cxnLst/>
            <a:rect l="l" t="t" r="r" b="b"/>
            <a:pathLst>
              <a:path w="642259" h="746812">
                <a:moveTo>
                  <a:pt x="0" y="0"/>
                </a:moveTo>
                <a:lnTo>
                  <a:pt x="642258" y="0"/>
                </a:lnTo>
                <a:lnTo>
                  <a:pt x="642258" y="746812"/>
                </a:lnTo>
                <a:lnTo>
                  <a:pt x="0" y="74681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pic>
        <p:nvPicPr>
          <p:cNvPr id="19" name="Picture 19"/>
          <p:cNvPicPr>
            <a:picLocks noChangeAspect="1"/>
          </p:cNvPicPr>
          <p:nvPr/>
        </p:nvPicPr>
        <p:blipFill>
          <a:blip r:embed="rId5"/>
          <a:srcRect/>
          <a:stretch>
            <a:fillRect/>
          </a:stretch>
        </p:blipFill>
        <p:spPr>
          <a:xfrm>
            <a:off x="594060" y="7373460"/>
            <a:ext cx="4994655" cy="1223690"/>
          </a:xfrm>
          <a:prstGeom prst="rect">
            <a:avLst/>
          </a:prstGeom>
        </p:spPr>
      </p:pic>
      <p:pic>
        <p:nvPicPr>
          <p:cNvPr id="20" name="Picture 20"/>
          <p:cNvPicPr>
            <a:picLocks noChangeAspect="1"/>
          </p:cNvPicPr>
          <p:nvPr/>
        </p:nvPicPr>
        <p:blipFill>
          <a:blip r:embed="rId5"/>
          <a:srcRect/>
          <a:stretch>
            <a:fillRect/>
          </a:stretch>
        </p:blipFill>
        <p:spPr>
          <a:xfrm>
            <a:off x="12028124" y="7373460"/>
            <a:ext cx="4994655" cy="1223690"/>
          </a:xfrm>
          <a:prstGeom prst="rect">
            <a:avLst/>
          </a:prstGeom>
        </p:spPr>
      </p:pic>
      <p:pic>
        <p:nvPicPr>
          <p:cNvPr id="21" name="Picture 21"/>
          <p:cNvPicPr>
            <a:picLocks noChangeAspect="1"/>
          </p:cNvPicPr>
          <p:nvPr/>
        </p:nvPicPr>
        <p:blipFill>
          <a:blip r:embed="rId5"/>
          <a:srcRect/>
          <a:stretch>
            <a:fillRect/>
          </a:stretch>
        </p:blipFill>
        <p:spPr>
          <a:xfrm>
            <a:off x="6130362" y="7139975"/>
            <a:ext cx="4994655" cy="1223690"/>
          </a:xfrm>
          <a:prstGeom prst="rect">
            <a:avLst/>
          </a:prstGeom>
        </p:spPr>
      </p:pic>
      <p:sp>
        <p:nvSpPr>
          <p:cNvPr id="22" name="Freeform 22"/>
          <p:cNvSpPr/>
          <p:nvPr/>
        </p:nvSpPr>
        <p:spPr>
          <a:xfrm>
            <a:off x="1582637" y="6659933"/>
            <a:ext cx="646066" cy="713527"/>
          </a:xfrm>
          <a:custGeom>
            <a:avLst/>
            <a:gdLst/>
            <a:ahLst/>
            <a:cxnLst/>
            <a:rect l="l" t="t" r="r" b="b"/>
            <a:pathLst>
              <a:path w="646066" h="713527">
                <a:moveTo>
                  <a:pt x="0" y="0"/>
                </a:moveTo>
                <a:lnTo>
                  <a:pt x="646066" y="0"/>
                </a:lnTo>
                <a:lnTo>
                  <a:pt x="646066" y="713527"/>
                </a:lnTo>
                <a:lnTo>
                  <a:pt x="0" y="71352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28</a:t>
            </a:r>
          </a:p>
        </p:txBody>
      </p:sp>
      <p:sp>
        <p:nvSpPr>
          <p:cNvPr id="24" name="TextBox 24"/>
          <p:cNvSpPr txBox="1"/>
          <p:nvPr/>
        </p:nvSpPr>
        <p:spPr>
          <a:xfrm>
            <a:off x="10043267" y="981075"/>
            <a:ext cx="2163500" cy="511811"/>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Bông</a:t>
            </a:r>
            <a:r>
              <a:rPr lang="en-US" sz="3099" dirty="0">
                <a:solidFill>
                  <a:srgbClr val="000000"/>
                </a:solidFill>
                <a:latin typeface="Open Sans"/>
                <a:ea typeface="Open Sans"/>
                <a:cs typeface="Open Sans"/>
                <a:sym typeface="Open Sans"/>
              </a:rPr>
              <a:t> tai</a:t>
            </a:r>
          </a:p>
        </p:txBody>
      </p:sp>
      <p:sp>
        <p:nvSpPr>
          <p:cNvPr id="25" name="TextBox 25"/>
          <p:cNvSpPr txBox="1"/>
          <p:nvPr/>
        </p:nvSpPr>
        <p:spPr>
          <a:xfrm>
            <a:off x="422526" y="5689635"/>
            <a:ext cx="2163500" cy="1054736"/>
          </a:xfrm>
          <a:prstGeom prst="rect">
            <a:avLst/>
          </a:prstGeom>
        </p:spPr>
        <p:txBody>
          <a:bodyPr lIns="0" tIns="0" rIns="0" bIns="0" rtlCol="0" anchor="t">
            <a:spAutoFit/>
          </a:bodyPr>
          <a:lstStyle/>
          <a:p>
            <a:pPr algn="ctr">
              <a:lnSpc>
                <a:spcPts val="4339"/>
              </a:lnSpc>
              <a:spcBef>
                <a:spcPct val="0"/>
              </a:spcBef>
            </a:pPr>
            <a:r>
              <a:rPr lang="en-US" sz="3099" b="1" dirty="0" err="1">
                <a:solidFill>
                  <a:srgbClr val="004AAD"/>
                </a:solidFill>
                <a:latin typeface="Open Sans Bold"/>
                <a:ea typeface="Open Sans Bold"/>
                <a:cs typeface="Open Sans Bold"/>
                <a:sym typeface="Open Sans Bold"/>
              </a:rPr>
              <a:t>Tên</a:t>
            </a:r>
            <a:r>
              <a:rPr lang="en-US" sz="3099" b="1" dirty="0">
                <a:solidFill>
                  <a:srgbClr val="004AAD"/>
                </a:solidFill>
                <a:latin typeface="Open Sans Bold"/>
                <a:ea typeface="Open Sans Bold"/>
                <a:cs typeface="Open Sans Bold"/>
                <a:sym typeface="Open Sans Bold"/>
              </a:rPr>
              <a:t> </a:t>
            </a:r>
            <a:r>
              <a:rPr lang="en-US" sz="3099" b="1" dirty="0" err="1">
                <a:solidFill>
                  <a:srgbClr val="004AAD"/>
                </a:solidFill>
                <a:latin typeface="Open Sans Bold"/>
                <a:ea typeface="Open Sans Bold"/>
                <a:cs typeface="Open Sans Bold"/>
                <a:sym typeface="Open Sans Bold"/>
              </a:rPr>
              <a:t>loại</a:t>
            </a:r>
            <a:r>
              <a:rPr lang="en-US" sz="3099" b="1" dirty="0">
                <a:solidFill>
                  <a:srgbClr val="004AAD"/>
                </a:solidFill>
                <a:latin typeface="Open Sans Bold"/>
                <a:ea typeface="Open Sans Bold"/>
                <a:cs typeface="Open Sans Bold"/>
                <a:sym typeface="Open Sans Bold"/>
              </a:rPr>
              <a:t> </a:t>
            </a:r>
            <a:r>
              <a:rPr lang="en-US" sz="3099" b="1" dirty="0" err="1">
                <a:solidFill>
                  <a:srgbClr val="004AAD"/>
                </a:solidFill>
                <a:latin typeface="Open Sans Bold"/>
                <a:ea typeface="Open Sans Bold"/>
                <a:cs typeface="Open Sans Bold"/>
                <a:sym typeface="Open Sans Bold"/>
              </a:rPr>
              <a:t>bông</a:t>
            </a:r>
            <a:r>
              <a:rPr lang="en-US" sz="3099" b="1" dirty="0">
                <a:solidFill>
                  <a:srgbClr val="004AAD"/>
                </a:solidFill>
                <a:latin typeface="Open Sans Bold"/>
                <a:ea typeface="Open Sans Bold"/>
                <a:cs typeface="Open Sans Bold"/>
                <a:sym typeface="Open Sans Bold"/>
              </a:rPr>
              <a:t> tai</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barn(inVertical)">
                                      <p:cBhvr>
                                        <p:cTn id="12" dur="5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422526" y="421063"/>
            <a:ext cx="18082795" cy="9444874"/>
          </a:xfrm>
          <a:custGeom>
            <a:avLst/>
            <a:gdLst/>
            <a:ahLst/>
            <a:cxnLst/>
            <a:rect l="l" t="t" r="r" b="b"/>
            <a:pathLst>
              <a:path w="18082795" h="9444874">
                <a:moveTo>
                  <a:pt x="0" y="0"/>
                </a:moveTo>
                <a:lnTo>
                  <a:pt x="18082794" y="0"/>
                </a:lnTo>
                <a:lnTo>
                  <a:pt x="18082794" y="9444874"/>
                </a:lnTo>
                <a:lnTo>
                  <a:pt x="0" y="9444874"/>
                </a:lnTo>
                <a:lnTo>
                  <a:pt x="0" y="0"/>
                </a:lnTo>
                <a:close/>
              </a:path>
            </a:pathLst>
          </a:custGeom>
          <a:blipFill>
            <a:blip r:embed="rId2"/>
            <a:stretch>
              <a:fillRect l="-9600" t="-266" r="-3911"/>
            </a:stretch>
          </a:blipFill>
        </p:spPr>
      </p:sp>
      <p:sp>
        <p:nvSpPr>
          <p:cNvPr id="18" name="Freeform 18"/>
          <p:cNvSpPr/>
          <p:nvPr/>
        </p:nvSpPr>
        <p:spPr>
          <a:xfrm rot="-1795013">
            <a:off x="9722138" y="1119480"/>
            <a:ext cx="642259" cy="746812"/>
          </a:xfrm>
          <a:custGeom>
            <a:avLst/>
            <a:gdLst/>
            <a:ahLst/>
            <a:cxnLst/>
            <a:rect l="l" t="t" r="r" b="b"/>
            <a:pathLst>
              <a:path w="642259" h="746812">
                <a:moveTo>
                  <a:pt x="0" y="0"/>
                </a:moveTo>
                <a:lnTo>
                  <a:pt x="642258" y="0"/>
                </a:lnTo>
                <a:lnTo>
                  <a:pt x="642258" y="746812"/>
                </a:lnTo>
                <a:lnTo>
                  <a:pt x="0" y="74681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9" name="Freeform 19"/>
          <p:cNvSpPr/>
          <p:nvPr/>
        </p:nvSpPr>
        <p:spPr>
          <a:xfrm>
            <a:off x="1553242" y="7359615"/>
            <a:ext cx="808957" cy="896734"/>
          </a:xfrm>
          <a:custGeom>
            <a:avLst/>
            <a:gdLst/>
            <a:ahLst/>
            <a:cxnLst/>
            <a:rect l="l" t="t" r="r" b="b"/>
            <a:pathLst>
              <a:path w="646066" h="713527">
                <a:moveTo>
                  <a:pt x="0" y="0"/>
                </a:moveTo>
                <a:lnTo>
                  <a:pt x="646066" y="0"/>
                </a:lnTo>
                <a:lnTo>
                  <a:pt x="646066" y="713527"/>
                </a:lnTo>
                <a:lnTo>
                  <a:pt x="0" y="71352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29</a:t>
            </a:r>
          </a:p>
        </p:txBody>
      </p:sp>
      <p:sp>
        <p:nvSpPr>
          <p:cNvPr id="21" name="TextBox 21"/>
          <p:cNvSpPr txBox="1"/>
          <p:nvPr/>
        </p:nvSpPr>
        <p:spPr>
          <a:xfrm>
            <a:off x="10043267" y="981075"/>
            <a:ext cx="2163500" cy="511811"/>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Bông</a:t>
            </a:r>
            <a:r>
              <a:rPr lang="en-US" sz="3099" dirty="0">
                <a:solidFill>
                  <a:srgbClr val="000000"/>
                </a:solidFill>
                <a:latin typeface="Open Sans"/>
                <a:ea typeface="Open Sans"/>
                <a:cs typeface="Open Sans"/>
                <a:sym typeface="Open Sans"/>
              </a:rPr>
              <a:t> tai</a:t>
            </a:r>
          </a:p>
        </p:txBody>
      </p:sp>
      <p:sp>
        <p:nvSpPr>
          <p:cNvPr id="22" name="TextBox 22"/>
          <p:cNvSpPr txBox="1"/>
          <p:nvPr/>
        </p:nvSpPr>
        <p:spPr>
          <a:xfrm>
            <a:off x="461332" y="6256749"/>
            <a:ext cx="2244474" cy="1102866"/>
          </a:xfrm>
          <a:prstGeom prst="rect">
            <a:avLst/>
          </a:prstGeom>
        </p:spPr>
        <p:txBody>
          <a:bodyPr wrap="square" lIns="0" tIns="0" rIns="0" bIns="0" rtlCol="0" anchor="t">
            <a:spAutoFit/>
          </a:bodyPr>
          <a:lstStyle/>
          <a:p>
            <a:pPr algn="ctr">
              <a:lnSpc>
                <a:spcPts val="4339"/>
              </a:lnSpc>
              <a:spcBef>
                <a:spcPct val="0"/>
              </a:spcBef>
            </a:pPr>
            <a:r>
              <a:rPr lang="en-US" sz="3099" b="1" dirty="0" err="1">
                <a:solidFill>
                  <a:srgbClr val="004AAD"/>
                </a:solidFill>
                <a:latin typeface="Open Sans Bold"/>
                <a:ea typeface="Open Sans Bold"/>
                <a:cs typeface="Open Sans Bold"/>
                <a:sym typeface="Open Sans Bold"/>
              </a:rPr>
              <a:t>Giá</a:t>
            </a:r>
            <a:r>
              <a:rPr lang="en-US" sz="3099" b="1" dirty="0">
                <a:solidFill>
                  <a:srgbClr val="004AAD"/>
                </a:solidFill>
                <a:latin typeface="Open Sans Bold"/>
                <a:ea typeface="Open Sans Bold"/>
                <a:cs typeface="Open Sans Bold"/>
                <a:sym typeface="Open Sans Bold"/>
              </a:rPr>
              <a:t> </a:t>
            </a:r>
            <a:r>
              <a:rPr lang="en-US" sz="3099" b="1" dirty="0" err="1">
                <a:solidFill>
                  <a:srgbClr val="004AAD"/>
                </a:solidFill>
                <a:latin typeface="Open Sans Bold"/>
                <a:ea typeface="Open Sans Bold"/>
                <a:cs typeface="Open Sans Bold"/>
                <a:sym typeface="Open Sans Bold"/>
              </a:rPr>
              <a:t>bông</a:t>
            </a:r>
            <a:r>
              <a:rPr lang="en-US" sz="3099" b="1" dirty="0">
                <a:solidFill>
                  <a:srgbClr val="004AAD"/>
                </a:solidFill>
                <a:latin typeface="Open Sans Bold"/>
                <a:ea typeface="Open Sans Bold"/>
                <a:cs typeface="Open Sans Bold"/>
                <a:sym typeface="Open Sans Bold"/>
              </a:rPr>
              <a:t> tai</a:t>
            </a:r>
          </a:p>
        </p:txBody>
      </p:sp>
      <p:sp>
        <p:nvSpPr>
          <p:cNvPr id="23" name="Freeform 23"/>
          <p:cNvSpPr/>
          <p:nvPr/>
        </p:nvSpPr>
        <p:spPr>
          <a:xfrm>
            <a:off x="461332" y="8429506"/>
            <a:ext cx="3665396" cy="366540"/>
          </a:xfrm>
          <a:custGeom>
            <a:avLst/>
            <a:gdLst/>
            <a:ahLst/>
            <a:cxnLst/>
            <a:rect l="l" t="t" r="r" b="b"/>
            <a:pathLst>
              <a:path w="3665396" h="366540">
                <a:moveTo>
                  <a:pt x="0" y="0"/>
                </a:moveTo>
                <a:lnTo>
                  <a:pt x="3665396" y="0"/>
                </a:lnTo>
                <a:lnTo>
                  <a:pt x="3665396" y="366540"/>
                </a:lnTo>
                <a:lnTo>
                  <a:pt x="0" y="36654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4" name="Freeform 24"/>
          <p:cNvSpPr/>
          <p:nvPr/>
        </p:nvSpPr>
        <p:spPr>
          <a:xfrm>
            <a:off x="11792548" y="8451440"/>
            <a:ext cx="3665396" cy="366540"/>
          </a:xfrm>
          <a:custGeom>
            <a:avLst/>
            <a:gdLst/>
            <a:ahLst/>
            <a:cxnLst/>
            <a:rect l="l" t="t" r="r" b="b"/>
            <a:pathLst>
              <a:path w="3665396" h="366540">
                <a:moveTo>
                  <a:pt x="0" y="0"/>
                </a:moveTo>
                <a:lnTo>
                  <a:pt x="3665396" y="0"/>
                </a:lnTo>
                <a:lnTo>
                  <a:pt x="3665396" y="366539"/>
                </a:lnTo>
                <a:lnTo>
                  <a:pt x="0" y="36653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5" name="Freeform 25"/>
          <p:cNvSpPr/>
          <p:nvPr/>
        </p:nvSpPr>
        <p:spPr>
          <a:xfrm>
            <a:off x="6377872" y="8398637"/>
            <a:ext cx="3665396" cy="366540"/>
          </a:xfrm>
          <a:custGeom>
            <a:avLst/>
            <a:gdLst/>
            <a:ahLst/>
            <a:cxnLst/>
            <a:rect l="l" t="t" r="r" b="b"/>
            <a:pathLst>
              <a:path w="3665396" h="366540">
                <a:moveTo>
                  <a:pt x="0" y="0"/>
                </a:moveTo>
                <a:lnTo>
                  <a:pt x="3665395" y="0"/>
                </a:lnTo>
                <a:lnTo>
                  <a:pt x="3665395" y="366539"/>
                </a:lnTo>
                <a:lnTo>
                  <a:pt x="0" y="36653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down)">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barn(inVertical)">
                                      <p:cBhvr>
                                        <p:cTn id="32" dur="500"/>
                                        <p:tgtEl>
                                          <p:spTgt spid="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7AECB"/>
        </a:solidFill>
        <a:effectLst/>
      </p:bgPr>
    </p:bg>
    <p:spTree>
      <p:nvGrpSpPr>
        <p:cNvPr id="1" name=""/>
        <p:cNvGrpSpPr/>
        <p:nvPr/>
      </p:nvGrpSpPr>
      <p:grpSpPr>
        <a:xfrm>
          <a:off x="0" y="0"/>
          <a:ext cx="0" cy="0"/>
          <a:chOff x="0" y="0"/>
          <a:chExt cx="0" cy="0"/>
        </a:xfrm>
      </p:grpSpPr>
      <p:sp>
        <p:nvSpPr>
          <p:cNvPr id="2" name="Freeform 2"/>
          <p:cNvSpPr/>
          <p:nvPr/>
        </p:nvSpPr>
        <p:spPr>
          <a:xfrm>
            <a:off x="-301387" y="8524273"/>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6978209" y="3742505"/>
            <a:ext cx="64298" cy="6429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8" name="TextBox 8"/>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9" name="Group 9"/>
          <p:cNvGrpSpPr/>
          <p:nvPr/>
        </p:nvGrpSpPr>
        <p:grpSpPr>
          <a:xfrm>
            <a:off x="7129053" y="3733229"/>
            <a:ext cx="64298" cy="6429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2" name="Group 12"/>
          <p:cNvGrpSpPr/>
          <p:nvPr/>
        </p:nvGrpSpPr>
        <p:grpSpPr>
          <a:xfrm>
            <a:off x="6979825" y="5008622"/>
            <a:ext cx="64298" cy="6429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5" name="Group 15"/>
          <p:cNvGrpSpPr/>
          <p:nvPr/>
        </p:nvGrpSpPr>
        <p:grpSpPr>
          <a:xfrm>
            <a:off x="6974908" y="6271685"/>
            <a:ext cx="64298" cy="6429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8" name="Group 18"/>
          <p:cNvGrpSpPr/>
          <p:nvPr/>
        </p:nvGrpSpPr>
        <p:grpSpPr>
          <a:xfrm>
            <a:off x="7125753" y="6262409"/>
            <a:ext cx="64298" cy="6429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21" name="Group 21"/>
          <p:cNvGrpSpPr/>
          <p:nvPr/>
        </p:nvGrpSpPr>
        <p:grpSpPr>
          <a:xfrm>
            <a:off x="429430" y="8081396"/>
            <a:ext cx="214277" cy="2142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14423" y="7974257"/>
            <a:ext cx="214277" cy="21427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474225" y="857250"/>
            <a:ext cx="11339551" cy="1387474"/>
          </a:xfrm>
          <a:prstGeom prst="rect">
            <a:avLst/>
          </a:prstGeom>
        </p:spPr>
        <p:txBody>
          <a:bodyPr lIns="0" tIns="0" rIns="0" bIns="0" rtlCol="0" anchor="t">
            <a:spAutoFit/>
          </a:bodyPr>
          <a:lstStyle/>
          <a:p>
            <a:pPr algn="ctr">
              <a:lnSpc>
                <a:spcPts val="11200"/>
              </a:lnSpc>
            </a:pPr>
            <a:r>
              <a:rPr lang="en-US" sz="8000">
                <a:solidFill>
                  <a:srgbClr val="FBF1E5"/>
                </a:solidFill>
                <a:latin typeface="More Sugar"/>
                <a:ea typeface="More Sugar"/>
                <a:cs typeface="More Sugar"/>
                <a:sym typeface="More Sugar"/>
              </a:rPr>
              <a:t>THÀNH VIÊN</a:t>
            </a:r>
          </a:p>
        </p:txBody>
      </p:sp>
      <p:sp>
        <p:nvSpPr>
          <p:cNvPr id="28" name="Freeform 28"/>
          <p:cNvSpPr/>
          <p:nvPr/>
        </p:nvSpPr>
        <p:spPr>
          <a:xfrm>
            <a:off x="1996879" y="2244724"/>
            <a:ext cx="6040875" cy="1384480"/>
          </a:xfrm>
          <a:custGeom>
            <a:avLst/>
            <a:gdLst/>
            <a:ahLst/>
            <a:cxnLst/>
            <a:rect l="l" t="t" r="r" b="b"/>
            <a:pathLst>
              <a:path w="6040875" h="1384480">
                <a:moveTo>
                  <a:pt x="0" y="0"/>
                </a:moveTo>
                <a:lnTo>
                  <a:pt x="6040876" y="0"/>
                </a:lnTo>
                <a:lnTo>
                  <a:pt x="6040876" y="1384480"/>
                </a:lnTo>
                <a:lnTo>
                  <a:pt x="0" y="138448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9" name="Freeform 29"/>
          <p:cNvSpPr/>
          <p:nvPr/>
        </p:nvSpPr>
        <p:spPr>
          <a:xfrm>
            <a:off x="1373206" y="2244724"/>
            <a:ext cx="1247346" cy="1145480"/>
          </a:xfrm>
          <a:custGeom>
            <a:avLst/>
            <a:gdLst/>
            <a:ahLst/>
            <a:cxnLst/>
            <a:rect l="l" t="t" r="r" b="b"/>
            <a:pathLst>
              <a:path w="1247346" h="1145480">
                <a:moveTo>
                  <a:pt x="0" y="0"/>
                </a:moveTo>
                <a:lnTo>
                  <a:pt x="1247347" y="0"/>
                </a:lnTo>
                <a:lnTo>
                  <a:pt x="1247347" y="1145480"/>
                </a:lnTo>
                <a:lnTo>
                  <a:pt x="0" y="11454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30" name="Group 30"/>
          <p:cNvGrpSpPr/>
          <p:nvPr/>
        </p:nvGrpSpPr>
        <p:grpSpPr>
          <a:xfrm>
            <a:off x="10921214" y="3390204"/>
            <a:ext cx="4344192" cy="3907756"/>
            <a:chOff x="0" y="0"/>
            <a:chExt cx="903577" cy="812800"/>
          </a:xfrm>
        </p:grpSpPr>
        <p:sp>
          <p:nvSpPr>
            <p:cNvPr id="31" name="Freeform 31"/>
            <p:cNvSpPr/>
            <p:nvPr/>
          </p:nvSpPr>
          <p:spPr>
            <a:xfrm>
              <a:off x="0" y="0"/>
              <a:ext cx="903577" cy="812800"/>
            </a:xfrm>
            <a:custGeom>
              <a:avLst/>
              <a:gdLst/>
              <a:ahLst/>
              <a:cxnLst/>
              <a:rect l="l" t="t" r="r" b="b"/>
              <a:pathLst>
                <a:path w="903577" h="812800">
                  <a:moveTo>
                    <a:pt x="451789" y="0"/>
                  </a:moveTo>
                  <a:cubicBezTo>
                    <a:pt x="202273" y="0"/>
                    <a:pt x="0" y="181951"/>
                    <a:pt x="0" y="406400"/>
                  </a:cubicBezTo>
                  <a:cubicBezTo>
                    <a:pt x="0" y="630849"/>
                    <a:pt x="202273" y="812800"/>
                    <a:pt x="451789" y="812800"/>
                  </a:cubicBezTo>
                  <a:cubicBezTo>
                    <a:pt x="701305" y="812800"/>
                    <a:pt x="903577" y="630849"/>
                    <a:pt x="903577" y="406400"/>
                  </a:cubicBezTo>
                  <a:cubicBezTo>
                    <a:pt x="903577" y="181951"/>
                    <a:pt x="701305" y="0"/>
                    <a:pt x="451789" y="0"/>
                  </a:cubicBezTo>
                  <a:close/>
                </a:path>
              </a:pathLst>
            </a:custGeom>
            <a:blipFill>
              <a:blip r:embed="rId10"/>
              <a:stretch>
                <a:fillRect t="-48936" b="-48936"/>
              </a:stretch>
            </a:blipFill>
          </p:spPr>
        </p:sp>
      </p:grpSp>
      <p:grpSp>
        <p:nvGrpSpPr>
          <p:cNvPr id="32" name="Group 32"/>
          <p:cNvGrpSpPr/>
          <p:nvPr/>
        </p:nvGrpSpPr>
        <p:grpSpPr>
          <a:xfrm>
            <a:off x="9212862" y="2438615"/>
            <a:ext cx="1903177" cy="190317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t="-38996" b="-38996"/>
              </a:stretch>
            </a:blipFill>
          </p:spPr>
        </p:sp>
      </p:grpSp>
      <p:sp>
        <p:nvSpPr>
          <p:cNvPr id="34" name="TextBox 34"/>
          <p:cNvSpPr txBox="1"/>
          <p:nvPr/>
        </p:nvSpPr>
        <p:spPr>
          <a:xfrm>
            <a:off x="2076358" y="2774127"/>
            <a:ext cx="5881917" cy="488950"/>
          </a:xfrm>
          <a:prstGeom prst="rect">
            <a:avLst/>
          </a:prstGeom>
        </p:spPr>
        <p:txBody>
          <a:bodyPr lIns="0" tIns="0" rIns="0" bIns="0" rtlCol="0" anchor="t">
            <a:spAutoFit/>
          </a:bodyPr>
          <a:lstStyle/>
          <a:p>
            <a:pPr algn="ctr">
              <a:lnSpc>
                <a:spcPts val="3499"/>
              </a:lnSpc>
            </a:pPr>
            <a:r>
              <a:rPr lang="en-US" sz="3499" b="1" spc="174" dirty="0">
                <a:solidFill>
                  <a:srgbClr val="000000"/>
                </a:solidFill>
                <a:latin typeface="Poppins Bold"/>
                <a:ea typeface="Poppins Bold"/>
                <a:cs typeface="Poppins Bold"/>
                <a:sym typeface="Poppins Bold"/>
              </a:rPr>
              <a:t>NGUYỄN THỊ BÍCH HẰNG</a:t>
            </a:r>
          </a:p>
        </p:txBody>
      </p:sp>
      <p:sp>
        <p:nvSpPr>
          <p:cNvPr id="35" name="TextBox 35"/>
          <p:cNvSpPr txBox="1"/>
          <p:nvPr/>
        </p:nvSpPr>
        <p:spPr>
          <a:xfrm>
            <a:off x="536568" y="3953054"/>
            <a:ext cx="4773397" cy="902228"/>
          </a:xfrm>
          <a:prstGeom prst="rect">
            <a:avLst/>
          </a:prstGeom>
        </p:spPr>
        <p:txBody>
          <a:bodyPr lIns="0" tIns="0" rIns="0" bIns="0" rtlCol="0" anchor="t">
            <a:spAutoFit/>
          </a:bodyPr>
          <a:lstStyle/>
          <a:p>
            <a:pPr algn="ctr">
              <a:lnSpc>
                <a:spcPts val="7439"/>
              </a:lnSpc>
              <a:spcBef>
                <a:spcPct val="0"/>
              </a:spcBef>
            </a:pPr>
            <a:r>
              <a:rPr lang="en-US" sz="5314" dirty="0">
                <a:solidFill>
                  <a:srgbClr val="000000"/>
                </a:solidFill>
                <a:latin typeface="Open Sans"/>
                <a:ea typeface="Open Sans"/>
                <a:cs typeface="Open Sans"/>
                <a:sym typeface="Open Sans"/>
              </a:rPr>
              <a:t>-</a:t>
            </a:r>
            <a:r>
              <a:rPr lang="en-US" sz="5314" dirty="0" err="1">
                <a:solidFill>
                  <a:srgbClr val="000000"/>
                </a:solidFill>
                <a:latin typeface="Open Sans"/>
                <a:ea typeface="Open Sans"/>
                <a:cs typeface="Open Sans"/>
                <a:sym typeface="Open Sans"/>
              </a:rPr>
              <a:t>Thành</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viên</a:t>
            </a:r>
            <a:endParaRPr lang="en-US" sz="5314" dirty="0">
              <a:solidFill>
                <a:srgbClr val="000000"/>
              </a:solidFill>
              <a:latin typeface="Open Sans"/>
              <a:ea typeface="Open Sans"/>
              <a:cs typeface="Open Sans"/>
              <a:sym typeface="Open Sans"/>
            </a:endParaRPr>
          </a:p>
        </p:txBody>
      </p:sp>
      <p:sp>
        <p:nvSpPr>
          <p:cNvPr id="36" name="TextBox 36"/>
          <p:cNvSpPr txBox="1"/>
          <p:nvPr/>
        </p:nvSpPr>
        <p:spPr>
          <a:xfrm>
            <a:off x="643707" y="5089229"/>
            <a:ext cx="6206822" cy="1834662"/>
          </a:xfrm>
          <a:prstGeom prst="rect">
            <a:avLst/>
          </a:prstGeom>
        </p:spPr>
        <p:txBody>
          <a:bodyPr lIns="0" tIns="0" rIns="0" bIns="0" rtlCol="0" anchor="t">
            <a:spAutoFit/>
          </a:bodyPr>
          <a:lstStyle/>
          <a:p>
            <a:pPr algn="ctr">
              <a:lnSpc>
                <a:spcPts val="7439"/>
              </a:lnSpc>
              <a:spcBef>
                <a:spcPct val="0"/>
              </a:spcBef>
            </a:pPr>
            <a:r>
              <a:rPr lang="en-US" sz="5314" dirty="0">
                <a:solidFill>
                  <a:srgbClr val="000000"/>
                </a:solidFill>
                <a:latin typeface="Open Sans"/>
                <a:ea typeface="Open Sans"/>
                <a:cs typeface="Open Sans"/>
                <a:sym typeface="Open Sans"/>
              </a:rPr>
              <a:t>-</a:t>
            </a:r>
            <a:r>
              <a:rPr lang="en-US" sz="5314" dirty="0" err="1">
                <a:solidFill>
                  <a:srgbClr val="000000"/>
                </a:solidFill>
                <a:latin typeface="Open Sans"/>
                <a:ea typeface="Open Sans"/>
                <a:cs typeface="Open Sans"/>
                <a:sym typeface="Open Sans"/>
              </a:rPr>
              <a:t>Làm</a:t>
            </a:r>
            <a:r>
              <a:rPr lang="en-US" sz="5314" dirty="0">
                <a:solidFill>
                  <a:srgbClr val="000000"/>
                </a:solidFill>
                <a:latin typeface="Open Sans"/>
                <a:ea typeface="Open Sans"/>
                <a:cs typeface="Open Sans"/>
                <a:sym typeface="Open Sans"/>
              </a:rPr>
              <a:t> file </a:t>
            </a:r>
            <a:r>
              <a:rPr lang="en-US" sz="5314" dirty="0" err="1">
                <a:solidFill>
                  <a:srgbClr val="000000"/>
                </a:solidFill>
                <a:latin typeface="Open Sans"/>
                <a:ea typeface="Open Sans"/>
                <a:cs typeface="Open Sans"/>
                <a:sym typeface="Open Sans"/>
              </a:rPr>
              <a:t>báo</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cáo</a:t>
            </a:r>
            <a:r>
              <a:rPr lang="en-US" sz="5314" dirty="0">
                <a:solidFill>
                  <a:srgbClr val="000000"/>
                </a:solidFill>
                <a:latin typeface="Open Sans"/>
                <a:ea typeface="Open Sans"/>
                <a:cs typeface="Open Sans"/>
                <a:sym typeface="Open Sans"/>
              </a:rPr>
              <a:t> word</a:t>
            </a:r>
          </a:p>
        </p:txBody>
      </p:sp>
      <p:grpSp>
        <p:nvGrpSpPr>
          <p:cNvPr id="37" name="Group 37"/>
          <p:cNvGrpSpPr/>
          <p:nvPr/>
        </p:nvGrpSpPr>
        <p:grpSpPr>
          <a:xfrm>
            <a:off x="9221177" y="6598147"/>
            <a:ext cx="1926126" cy="192612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t="-644" b="-644"/>
              </a:stretch>
            </a:blipFill>
          </p:spPr>
        </p:sp>
      </p:grpSp>
      <p:grpSp>
        <p:nvGrpSpPr>
          <p:cNvPr id="39" name="Group 39"/>
          <p:cNvGrpSpPr/>
          <p:nvPr/>
        </p:nvGrpSpPr>
        <p:grpSpPr>
          <a:xfrm>
            <a:off x="15516560" y="6481942"/>
            <a:ext cx="1813731" cy="1813731"/>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a:stretch>
            </a:blipFill>
          </p:spPr>
        </p:sp>
      </p:grpSp>
      <p:grpSp>
        <p:nvGrpSpPr>
          <p:cNvPr id="41" name="Group 41"/>
          <p:cNvGrpSpPr/>
          <p:nvPr/>
        </p:nvGrpSpPr>
        <p:grpSpPr>
          <a:xfrm>
            <a:off x="15265407" y="2266130"/>
            <a:ext cx="1993893" cy="199389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t="-38996" b="-38996"/>
              </a:stretch>
            </a:blipFill>
          </p:spPr>
        </p:sp>
      </p:grpSp>
      <p:sp>
        <p:nvSpPr>
          <p:cNvPr id="43" name="TextBox 4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arn(inVertical)">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anim calcmode="lin" valueType="num">
                                      <p:cBhvr additive="base">
                                        <p:cTn id="1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6">
                                            <p:txEl>
                                              <p:pRg st="0" end="0"/>
                                            </p:txEl>
                                          </p:spTgt>
                                        </p:tgtEl>
                                        <p:attrNameLst>
                                          <p:attrName>style.visibility</p:attrName>
                                        </p:attrNameLst>
                                      </p:cBhvr>
                                      <p:to>
                                        <p:strVal val="visible"/>
                                      </p:to>
                                    </p:set>
                                    <p:animEffect transition="in" filter="fade">
                                      <p:cBhvr>
                                        <p:cTn id="18" dur="1000"/>
                                        <p:tgtEl>
                                          <p:spTgt spid="36">
                                            <p:txEl>
                                              <p:pRg st="0" end="0"/>
                                            </p:txEl>
                                          </p:spTgt>
                                        </p:tgtEl>
                                      </p:cBhvr>
                                    </p:animEffect>
                                    <p:anim calcmode="lin" valueType="num">
                                      <p:cBhvr>
                                        <p:cTn id="19"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422526" y="421063"/>
            <a:ext cx="18082795" cy="9444874"/>
          </a:xfrm>
          <a:custGeom>
            <a:avLst/>
            <a:gdLst/>
            <a:ahLst/>
            <a:cxnLst/>
            <a:rect l="l" t="t" r="r" b="b"/>
            <a:pathLst>
              <a:path w="18082795" h="9444874">
                <a:moveTo>
                  <a:pt x="0" y="0"/>
                </a:moveTo>
                <a:lnTo>
                  <a:pt x="18082794" y="0"/>
                </a:lnTo>
                <a:lnTo>
                  <a:pt x="18082794" y="9444874"/>
                </a:lnTo>
                <a:lnTo>
                  <a:pt x="0" y="9444874"/>
                </a:lnTo>
                <a:lnTo>
                  <a:pt x="0" y="0"/>
                </a:lnTo>
                <a:close/>
              </a:path>
            </a:pathLst>
          </a:custGeom>
          <a:blipFill>
            <a:blip r:embed="rId2"/>
            <a:stretch>
              <a:fillRect l="-9600" t="-266" r="-3911"/>
            </a:stretch>
          </a:blipFill>
        </p:spPr>
      </p:sp>
      <p:sp>
        <p:nvSpPr>
          <p:cNvPr id="18" name="Freeform 18"/>
          <p:cNvSpPr/>
          <p:nvPr/>
        </p:nvSpPr>
        <p:spPr>
          <a:xfrm rot="-1795013">
            <a:off x="9722138" y="1119480"/>
            <a:ext cx="642259" cy="746812"/>
          </a:xfrm>
          <a:custGeom>
            <a:avLst/>
            <a:gdLst/>
            <a:ahLst/>
            <a:cxnLst/>
            <a:rect l="l" t="t" r="r" b="b"/>
            <a:pathLst>
              <a:path w="642259" h="746812">
                <a:moveTo>
                  <a:pt x="0" y="0"/>
                </a:moveTo>
                <a:lnTo>
                  <a:pt x="642258" y="0"/>
                </a:lnTo>
                <a:lnTo>
                  <a:pt x="642258" y="746812"/>
                </a:lnTo>
                <a:lnTo>
                  <a:pt x="0" y="74681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9" name="Freeform 19"/>
          <p:cNvSpPr/>
          <p:nvPr/>
        </p:nvSpPr>
        <p:spPr>
          <a:xfrm rot="510749">
            <a:off x="1056145" y="7511155"/>
            <a:ext cx="1052984" cy="1162934"/>
          </a:xfrm>
          <a:custGeom>
            <a:avLst/>
            <a:gdLst/>
            <a:ahLst/>
            <a:cxnLst/>
            <a:rect l="l" t="t" r="r" b="b"/>
            <a:pathLst>
              <a:path w="1052984" h="1162934">
                <a:moveTo>
                  <a:pt x="0" y="0"/>
                </a:moveTo>
                <a:lnTo>
                  <a:pt x="1052984" y="0"/>
                </a:lnTo>
                <a:lnTo>
                  <a:pt x="1052984" y="1162933"/>
                </a:lnTo>
                <a:lnTo>
                  <a:pt x="0" y="116293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30</a:t>
            </a:r>
          </a:p>
        </p:txBody>
      </p:sp>
      <p:sp>
        <p:nvSpPr>
          <p:cNvPr id="21" name="TextBox 21"/>
          <p:cNvSpPr txBox="1"/>
          <p:nvPr/>
        </p:nvSpPr>
        <p:spPr>
          <a:xfrm>
            <a:off x="10043267" y="981075"/>
            <a:ext cx="2163500" cy="511811"/>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Bông</a:t>
            </a:r>
            <a:r>
              <a:rPr lang="en-US" sz="3099" dirty="0">
                <a:solidFill>
                  <a:srgbClr val="000000"/>
                </a:solidFill>
                <a:latin typeface="Open Sans"/>
                <a:ea typeface="Open Sans"/>
                <a:cs typeface="Open Sans"/>
                <a:sym typeface="Open Sans"/>
              </a:rPr>
              <a:t> tai</a:t>
            </a:r>
          </a:p>
        </p:txBody>
      </p:sp>
      <p:sp>
        <p:nvSpPr>
          <p:cNvPr id="22" name="TextBox 22"/>
          <p:cNvSpPr txBox="1"/>
          <p:nvPr/>
        </p:nvSpPr>
        <p:spPr>
          <a:xfrm>
            <a:off x="422526" y="6242016"/>
            <a:ext cx="3820566" cy="1054736"/>
          </a:xfrm>
          <a:prstGeom prst="rect">
            <a:avLst/>
          </a:prstGeom>
        </p:spPr>
        <p:txBody>
          <a:bodyPr lIns="0" tIns="0" rIns="0" bIns="0" rtlCol="0" anchor="t">
            <a:spAutoFit/>
          </a:bodyPr>
          <a:lstStyle/>
          <a:p>
            <a:pPr algn="ctr">
              <a:lnSpc>
                <a:spcPts val="4339"/>
              </a:lnSpc>
              <a:spcBef>
                <a:spcPct val="0"/>
              </a:spcBef>
            </a:pPr>
            <a:r>
              <a:rPr lang="en-US" sz="3099" b="1" dirty="0" err="1">
                <a:solidFill>
                  <a:srgbClr val="004AAD"/>
                </a:solidFill>
                <a:latin typeface="Open Sans Bold"/>
                <a:ea typeface="Open Sans Bold"/>
                <a:cs typeface="Open Sans Bold"/>
                <a:sym typeface="Open Sans Bold"/>
              </a:rPr>
              <a:t>Giá</a:t>
            </a:r>
            <a:r>
              <a:rPr lang="en-US" sz="3099" b="1" dirty="0">
                <a:solidFill>
                  <a:srgbClr val="004AAD"/>
                </a:solidFill>
                <a:latin typeface="Open Sans Bold"/>
                <a:ea typeface="Open Sans Bold"/>
                <a:cs typeface="Open Sans Bold"/>
                <a:sym typeface="Open Sans Bold"/>
              </a:rPr>
              <a:t> </a:t>
            </a:r>
            <a:r>
              <a:rPr lang="en-US" sz="3099" b="1" dirty="0" err="1">
                <a:solidFill>
                  <a:srgbClr val="004AAD"/>
                </a:solidFill>
                <a:latin typeface="Open Sans Bold"/>
                <a:ea typeface="Open Sans Bold"/>
                <a:cs typeface="Open Sans Bold"/>
                <a:sym typeface="Open Sans Bold"/>
              </a:rPr>
              <a:t>bông</a:t>
            </a:r>
            <a:r>
              <a:rPr lang="en-US" sz="3099" b="1" dirty="0">
                <a:solidFill>
                  <a:srgbClr val="004AAD"/>
                </a:solidFill>
                <a:latin typeface="Open Sans Bold"/>
                <a:ea typeface="Open Sans Bold"/>
                <a:cs typeface="Open Sans Bold"/>
                <a:sym typeface="Open Sans Bold"/>
              </a:rPr>
              <a:t> tai </a:t>
            </a:r>
            <a:r>
              <a:rPr lang="en-US" sz="3099" b="1" dirty="0" err="1">
                <a:solidFill>
                  <a:srgbClr val="004AAD"/>
                </a:solidFill>
                <a:latin typeface="Open Sans Bold"/>
                <a:ea typeface="Open Sans Bold"/>
                <a:cs typeface="Open Sans Bold"/>
                <a:sym typeface="Open Sans Bold"/>
              </a:rPr>
              <a:t>đã</a:t>
            </a:r>
            <a:r>
              <a:rPr lang="en-US" sz="3099" b="1" dirty="0">
                <a:solidFill>
                  <a:srgbClr val="004AAD"/>
                </a:solidFill>
                <a:latin typeface="Open Sans Bold"/>
                <a:ea typeface="Open Sans Bold"/>
                <a:cs typeface="Open Sans Bold"/>
                <a:sym typeface="Open Sans Bold"/>
              </a:rPr>
              <a:t> </a:t>
            </a:r>
            <a:r>
              <a:rPr lang="en-US" sz="3099" b="1" dirty="0" err="1">
                <a:solidFill>
                  <a:srgbClr val="004AAD"/>
                </a:solidFill>
                <a:latin typeface="Open Sans Bold"/>
                <a:ea typeface="Open Sans Bold"/>
                <a:cs typeface="Open Sans Bold"/>
                <a:sym typeface="Open Sans Bold"/>
              </a:rPr>
              <a:t>giảm</a:t>
            </a:r>
            <a:r>
              <a:rPr lang="en-US" sz="3099" b="1" dirty="0">
                <a:solidFill>
                  <a:srgbClr val="004AAD"/>
                </a:solidFill>
                <a:latin typeface="Open Sans Bold"/>
                <a:ea typeface="Open Sans Bold"/>
                <a:cs typeface="Open Sans Bold"/>
                <a:sym typeface="Open Sans Bold"/>
              </a:rPr>
              <a:t> </a:t>
            </a:r>
            <a:r>
              <a:rPr lang="en-US" sz="3099" b="1" dirty="0" err="1">
                <a:solidFill>
                  <a:srgbClr val="004AAD"/>
                </a:solidFill>
                <a:latin typeface="Open Sans Bold"/>
                <a:ea typeface="Open Sans Bold"/>
                <a:cs typeface="Open Sans Bold"/>
                <a:sym typeface="Open Sans Bold"/>
              </a:rPr>
              <a:t>gia</a:t>
            </a:r>
            <a:endParaRPr lang="en-US" sz="3099" b="1" dirty="0">
              <a:solidFill>
                <a:srgbClr val="004AAD"/>
              </a:solidFill>
              <a:latin typeface="Open Sans Bold"/>
              <a:ea typeface="Open Sans Bold"/>
              <a:cs typeface="Open Sans Bold"/>
              <a:sym typeface="Open Sans Bold"/>
            </a:endParaRPr>
          </a:p>
        </p:txBody>
      </p:sp>
      <p:sp>
        <p:nvSpPr>
          <p:cNvPr id="23" name="Freeform 23"/>
          <p:cNvSpPr/>
          <p:nvPr/>
        </p:nvSpPr>
        <p:spPr>
          <a:xfrm>
            <a:off x="753327" y="8891760"/>
            <a:ext cx="3665396" cy="366540"/>
          </a:xfrm>
          <a:custGeom>
            <a:avLst/>
            <a:gdLst/>
            <a:ahLst/>
            <a:cxnLst/>
            <a:rect l="l" t="t" r="r" b="b"/>
            <a:pathLst>
              <a:path w="3665396" h="366540">
                <a:moveTo>
                  <a:pt x="0" y="0"/>
                </a:moveTo>
                <a:lnTo>
                  <a:pt x="3665396" y="0"/>
                </a:lnTo>
                <a:lnTo>
                  <a:pt x="3665396" y="366540"/>
                </a:lnTo>
                <a:lnTo>
                  <a:pt x="0" y="36654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4" name="Freeform 24"/>
          <p:cNvSpPr/>
          <p:nvPr/>
        </p:nvSpPr>
        <p:spPr>
          <a:xfrm>
            <a:off x="11792548" y="8891760"/>
            <a:ext cx="3665396" cy="366540"/>
          </a:xfrm>
          <a:custGeom>
            <a:avLst/>
            <a:gdLst/>
            <a:ahLst/>
            <a:cxnLst/>
            <a:rect l="l" t="t" r="r" b="b"/>
            <a:pathLst>
              <a:path w="3665396" h="366540">
                <a:moveTo>
                  <a:pt x="0" y="0"/>
                </a:moveTo>
                <a:lnTo>
                  <a:pt x="3665396" y="0"/>
                </a:lnTo>
                <a:lnTo>
                  <a:pt x="3665396" y="366540"/>
                </a:lnTo>
                <a:lnTo>
                  <a:pt x="0" y="36654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5" name="Freeform 25"/>
          <p:cNvSpPr/>
          <p:nvPr/>
        </p:nvSpPr>
        <p:spPr>
          <a:xfrm>
            <a:off x="6377872" y="8891760"/>
            <a:ext cx="3665396" cy="366540"/>
          </a:xfrm>
          <a:custGeom>
            <a:avLst/>
            <a:gdLst/>
            <a:ahLst/>
            <a:cxnLst/>
            <a:rect l="l" t="t" r="r" b="b"/>
            <a:pathLst>
              <a:path w="3665396" h="366540">
                <a:moveTo>
                  <a:pt x="0" y="0"/>
                </a:moveTo>
                <a:lnTo>
                  <a:pt x="3665395" y="0"/>
                </a:lnTo>
                <a:lnTo>
                  <a:pt x="3665395" y="366540"/>
                </a:lnTo>
                <a:lnTo>
                  <a:pt x="0" y="36654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down)">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barn(inVertical)">
                                      <p:cBhvr>
                                        <p:cTn id="3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488970" y="838545"/>
            <a:ext cx="19619086" cy="9117014"/>
          </a:xfrm>
          <a:custGeom>
            <a:avLst/>
            <a:gdLst/>
            <a:ahLst/>
            <a:cxnLst/>
            <a:rect l="l" t="t" r="r" b="b"/>
            <a:pathLst>
              <a:path w="19619086" h="9117014">
                <a:moveTo>
                  <a:pt x="0" y="0"/>
                </a:moveTo>
                <a:lnTo>
                  <a:pt x="19619086" y="0"/>
                </a:lnTo>
                <a:lnTo>
                  <a:pt x="19619086" y="9117014"/>
                </a:lnTo>
                <a:lnTo>
                  <a:pt x="0" y="9117014"/>
                </a:lnTo>
                <a:lnTo>
                  <a:pt x="0" y="0"/>
                </a:lnTo>
                <a:close/>
              </a:path>
            </a:pathLst>
          </a:custGeom>
          <a:blipFill>
            <a:blip r:embed="rId2"/>
            <a:stretch>
              <a:fillRect l="-543" r="-497"/>
            </a:stretch>
          </a:blipFill>
        </p:spPr>
      </p:sp>
      <p:sp>
        <p:nvSpPr>
          <p:cNvPr id="18" name="Freeform 18"/>
          <p:cNvSpPr/>
          <p:nvPr/>
        </p:nvSpPr>
        <p:spPr>
          <a:xfrm rot="-1795013">
            <a:off x="9876429" y="1138193"/>
            <a:ext cx="636956" cy="740646"/>
          </a:xfrm>
          <a:custGeom>
            <a:avLst/>
            <a:gdLst/>
            <a:ahLst/>
            <a:cxnLst/>
            <a:rect l="l" t="t" r="r" b="b"/>
            <a:pathLst>
              <a:path w="636956" h="740646">
                <a:moveTo>
                  <a:pt x="0" y="0"/>
                </a:moveTo>
                <a:lnTo>
                  <a:pt x="636955" y="0"/>
                </a:lnTo>
                <a:lnTo>
                  <a:pt x="636955" y="740646"/>
                </a:lnTo>
                <a:lnTo>
                  <a:pt x="0" y="74064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9" name="Freeform 19"/>
          <p:cNvSpPr/>
          <p:nvPr/>
        </p:nvSpPr>
        <p:spPr>
          <a:xfrm>
            <a:off x="364026" y="7112214"/>
            <a:ext cx="5429693" cy="542969"/>
          </a:xfrm>
          <a:custGeom>
            <a:avLst/>
            <a:gdLst/>
            <a:ahLst/>
            <a:cxnLst/>
            <a:rect l="l" t="t" r="r" b="b"/>
            <a:pathLst>
              <a:path w="5429693" h="542969">
                <a:moveTo>
                  <a:pt x="0" y="0"/>
                </a:moveTo>
                <a:lnTo>
                  <a:pt x="5429693" y="0"/>
                </a:lnTo>
                <a:lnTo>
                  <a:pt x="5429693" y="542969"/>
                </a:lnTo>
                <a:lnTo>
                  <a:pt x="0" y="54296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 name="Freeform 20"/>
          <p:cNvSpPr/>
          <p:nvPr/>
        </p:nvSpPr>
        <p:spPr>
          <a:xfrm>
            <a:off x="12419379" y="7142639"/>
            <a:ext cx="5716221" cy="571622"/>
          </a:xfrm>
          <a:custGeom>
            <a:avLst/>
            <a:gdLst/>
            <a:ahLst/>
            <a:cxnLst/>
            <a:rect l="l" t="t" r="r" b="b"/>
            <a:pathLst>
              <a:path w="5716221" h="571622">
                <a:moveTo>
                  <a:pt x="0" y="0"/>
                </a:moveTo>
                <a:lnTo>
                  <a:pt x="5716221" y="0"/>
                </a:lnTo>
                <a:lnTo>
                  <a:pt x="5716221" y="571622"/>
                </a:lnTo>
                <a:lnTo>
                  <a:pt x="0" y="57162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1" name="Freeform 21"/>
          <p:cNvSpPr/>
          <p:nvPr/>
        </p:nvSpPr>
        <p:spPr>
          <a:xfrm>
            <a:off x="5946119" y="7066935"/>
            <a:ext cx="6473260" cy="647326"/>
          </a:xfrm>
          <a:custGeom>
            <a:avLst/>
            <a:gdLst/>
            <a:ahLst/>
            <a:cxnLst/>
            <a:rect l="l" t="t" r="r" b="b"/>
            <a:pathLst>
              <a:path w="6473260" h="647326">
                <a:moveTo>
                  <a:pt x="0" y="0"/>
                </a:moveTo>
                <a:lnTo>
                  <a:pt x="6473260" y="0"/>
                </a:lnTo>
                <a:lnTo>
                  <a:pt x="6473260" y="647326"/>
                </a:lnTo>
                <a:lnTo>
                  <a:pt x="0" y="64732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2" name="Freeform 22"/>
          <p:cNvSpPr/>
          <p:nvPr/>
        </p:nvSpPr>
        <p:spPr>
          <a:xfrm>
            <a:off x="1245013" y="6540978"/>
            <a:ext cx="646794" cy="714331"/>
          </a:xfrm>
          <a:custGeom>
            <a:avLst/>
            <a:gdLst/>
            <a:ahLst/>
            <a:cxnLst/>
            <a:rect l="l" t="t" r="r" b="b"/>
            <a:pathLst>
              <a:path w="646794" h="714331">
                <a:moveTo>
                  <a:pt x="0" y="0"/>
                </a:moveTo>
                <a:lnTo>
                  <a:pt x="646795" y="0"/>
                </a:lnTo>
                <a:lnTo>
                  <a:pt x="646795" y="714332"/>
                </a:lnTo>
                <a:lnTo>
                  <a:pt x="0" y="71433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31</a:t>
            </a:r>
          </a:p>
        </p:txBody>
      </p:sp>
      <p:sp>
        <p:nvSpPr>
          <p:cNvPr id="24" name="TextBox 24"/>
          <p:cNvSpPr txBox="1"/>
          <p:nvPr/>
        </p:nvSpPr>
        <p:spPr>
          <a:xfrm>
            <a:off x="10357897" y="962025"/>
            <a:ext cx="1632808" cy="572705"/>
          </a:xfrm>
          <a:prstGeom prst="rect">
            <a:avLst/>
          </a:prstGeom>
        </p:spPr>
        <p:txBody>
          <a:bodyPr lIns="0" tIns="0" rIns="0" bIns="0" rtlCol="0" anchor="t">
            <a:spAutoFit/>
          </a:bodyPr>
          <a:lstStyle/>
          <a:p>
            <a:pPr algn="ctr">
              <a:lnSpc>
                <a:spcPts val="4658"/>
              </a:lnSpc>
              <a:spcBef>
                <a:spcPct val="0"/>
              </a:spcBef>
            </a:pPr>
            <a:r>
              <a:rPr lang="en-US" sz="3327" dirty="0" err="1">
                <a:solidFill>
                  <a:srgbClr val="000000"/>
                </a:solidFill>
                <a:latin typeface="Open Sans"/>
                <a:ea typeface="Open Sans"/>
                <a:cs typeface="Open Sans"/>
                <a:sym typeface="Open Sans"/>
              </a:rPr>
              <a:t>Nhẫn</a:t>
            </a:r>
            <a:endParaRPr lang="en-US" sz="3327" dirty="0">
              <a:solidFill>
                <a:srgbClr val="000000"/>
              </a:solidFill>
              <a:latin typeface="Open Sans"/>
              <a:ea typeface="Open Sans"/>
              <a:cs typeface="Open Sans"/>
              <a:sym typeface="Open Sans"/>
            </a:endParaRPr>
          </a:p>
        </p:txBody>
      </p:sp>
      <p:sp>
        <p:nvSpPr>
          <p:cNvPr id="25" name="TextBox 25"/>
          <p:cNvSpPr txBox="1"/>
          <p:nvPr/>
        </p:nvSpPr>
        <p:spPr>
          <a:xfrm>
            <a:off x="1119101" y="6327979"/>
            <a:ext cx="3072554" cy="570165"/>
          </a:xfrm>
          <a:prstGeom prst="rect">
            <a:avLst/>
          </a:prstGeom>
        </p:spPr>
        <p:txBody>
          <a:bodyPr lIns="0" tIns="0" rIns="0" bIns="0" rtlCol="0" anchor="t">
            <a:spAutoFit/>
          </a:bodyPr>
          <a:lstStyle/>
          <a:p>
            <a:pPr algn="ctr">
              <a:lnSpc>
                <a:spcPts val="4798"/>
              </a:lnSpc>
              <a:spcBef>
                <a:spcPct val="0"/>
              </a:spcBef>
            </a:pPr>
            <a:r>
              <a:rPr lang="en-US" sz="3427" b="1" dirty="0" err="1">
                <a:solidFill>
                  <a:srgbClr val="004AAD"/>
                </a:solidFill>
                <a:latin typeface="Open Sans Bold"/>
                <a:ea typeface="Open Sans Bold"/>
                <a:cs typeface="Open Sans Bold"/>
                <a:sym typeface="Open Sans Bold"/>
              </a:rPr>
              <a:t>Tên</a:t>
            </a:r>
            <a:r>
              <a:rPr lang="en-US" sz="3427" b="1" dirty="0">
                <a:solidFill>
                  <a:srgbClr val="004AAD"/>
                </a:solidFill>
                <a:latin typeface="Open Sans Bold"/>
                <a:ea typeface="Open Sans Bold"/>
                <a:cs typeface="Open Sans Bold"/>
                <a:sym typeface="Open Sans Bold"/>
              </a:rPr>
              <a:t> </a:t>
            </a:r>
            <a:r>
              <a:rPr lang="en-US" sz="3427" b="1" dirty="0" err="1">
                <a:solidFill>
                  <a:srgbClr val="004AAD"/>
                </a:solidFill>
                <a:latin typeface="Open Sans Bold"/>
                <a:ea typeface="Open Sans Bold"/>
                <a:cs typeface="Open Sans Bold"/>
                <a:sym typeface="Open Sans Bold"/>
              </a:rPr>
              <a:t>loại</a:t>
            </a:r>
            <a:r>
              <a:rPr lang="en-US" sz="3427" b="1" dirty="0">
                <a:solidFill>
                  <a:srgbClr val="004AAD"/>
                </a:solidFill>
                <a:latin typeface="Open Sans Bold"/>
                <a:ea typeface="Open Sans Bold"/>
                <a:cs typeface="Open Sans Bold"/>
                <a:sym typeface="Open Sans Bold"/>
              </a:rPr>
              <a:t> </a:t>
            </a:r>
            <a:r>
              <a:rPr lang="en-US" sz="3427" b="1" dirty="0" err="1">
                <a:solidFill>
                  <a:srgbClr val="004AAD"/>
                </a:solidFill>
                <a:latin typeface="Open Sans Bold"/>
                <a:ea typeface="Open Sans Bold"/>
                <a:cs typeface="Open Sans Bold"/>
                <a:sym typeface="Open Sans Bold"/>
              </a:rPr>
              <a:t>nhẫn</a:t>
            </a:r>
            <a:endParaRPr lang="en-US" sz="3427" b="1" dirty="0">
              <a:solidFill>
                <a:srgbClr val="004AAD"/>
              </a:solidFill>
              <a:latin typeface="Open Sans Bold"/>
              <a:ea typeface="Open Sans Bold"/>
              <a:cs typeface="Open Sans Bold"/>
              <a:sym typeface="Open Sans Bold"/>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wipe(down)">
                                      <p:cBhvr>
                                        <p:cTn id="12" dur="5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488970" y="838545"/>
            <a:ext cx="19619086" cy="9117014"/>
          </a:xfrm>
          <a:custGeom>
            <a:avLst/>
            <a:gdLst/>
            <a:ahLst/>
            <a:cxnLst/>
            <a:rect l="l" t="t" r="r" b="b"/>
            <a:pathLst>
              <a:path w="19619086" h="9117014">
                <a:moveTo>
                  <a:pt x="0" y="0"/>
                </a:moveTo>
                <a:lnTo>
                  <a:pt x="19619086" y="0"/>
                </a:lnTo>
                <a:lnTo>
                  <a:pt x="19619086" y="9117014"/>
                </a:lnTo>
                <a:lnTo>
                  <a:pt x="0" y="9117014"/>
                </a:lnTo>
                <a:lnTo>
                  <a:pt x="0" y="0"/>
                </a:lnTo>
                <a:close/>
              </a:path>
            </a:pathLst>
          </a:custGeom>
          <a:blipFill>
            <a:blip r:embed="rId2"/>
            <a:stretch>
              <a:fillRect l="-543" r="-497"/>
            </a:stretch>
          </a:blipFill>
        </p:spPr>
      </p:sp>
      <p:sp>
        <p:nvSpPr>
          <p:cNvPr id="18" name="Freeform 18"/>
          <p:cNvSpPr/>
          <p:nvPr/>
        </p:nvSpPr>
        <p:spPr>
          <a:xfrm rot="-1795013">
            <a:off x="9876429" y="1138193"/>
            <a:ext cx="636956" cy="740646"/>
          </a:xfrm>
          <a:custGeom>
            <a:avLst/>
            <a:gdLst/>
            <a:ahLst/>
            <a:cxnLst/>
            <a:rect l="l" t="t" r="r" b="b"/>
            <a:pathLst>
              <a:path w="636956" h="740646">
                <a:moveTo>
                  <a:pt x="0" y="0"/>
                </a:moveTo>
                <a:lnTo>
                  <a:pt x="636955" y="0"/>
                </a:lnTo>
                <a:lnTo>
                  <a:pt x="636955" y="740646"/>
                </a:lnTo>
                <a:lnTo>
                  <a:pt x="0" y="74064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9" name="Freeform 19"/>
          <p:cNvSpPr/>
          <p:nvPr/>
        </p:nvSpPr>
        <p:spPr>
          <a:xfrm>
            <a:off x="1269096" y="6898144"/>
            <a:ext cx="646794" cy="714331"/>
          </a:xfrm>
          <a:custGeom>
            <a:avLst/>
            <a:gdLst/>
            <a:ahLst/>
            <a:cxnLst/>
            <a:rect l="l" t="t" r="r" b="b"/>
            <a:pathLst>
              <a:path w="646794" h="714331">
                <a:moveTo>
                  <a:pt x="0" y="0"/>
                </a:moveTo>
                <a:lnTo>
                  <a:pt x="646795" y="0"/>
                </a:lnTo>
                <a:lnTo>
                  <a:pt x="646795" y="714331"/>
                </a:lnTo>
                <a:lnTo>
                  <a:pt x="0" y="71433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32</a:t>
            </a:r>
          </a:p>
        </p:txBody>
      </p:sp>
      <p:sp>
        <p:nvSpPr>
          <p:cNvPr id="21" name="TextBox 21"/>
          <p:cNvSpPr txBox="1"/>
          <p:nvPr/>
        </p:nvSpPr>
        <p:spPr>
          <a:xfrm>
            <a:off x="10357897" y="962025"/>
            <a:ext cx="1632808" cy="572705"/>
          </a:xfrm>
          <a:prstGeom prst="rect">
            <a:avLst/>
          </a:prstGeom>
        </p:spPr>
        <p:txBody>
          <a:bodyPr lIns="0" tIns="0" rIns="0" bIns="0" rtlCol="0" anchor="t">
            <a:spAutoFit/>
          </a:bodyPr>
          <a:lstStyle/>
          <a:p>
            <a:pPr algn="ctr">
              <a:lnSpc>
                <a:spcPts val="4658"/>
              </a:lnSpc>
              <a:spcBef>
                <a:spcPct val="0"/>
              </a:spcBef>
            </a:pPr>
            <a:r>
              <a:rPr lang="en-US" sz="3327" dirty="0" err="1">
                <a:solidFill>
                  <a:srgbClr val="000000"/>
                </a:solidFill>
                <a:latin typeface="Open Sans"/>
                <a:ea typeface="Open Sans"/>
                <a:cs typeface="Open Sans"/>
                <a:sym typeface="Open Sans"/>
              </a:rPr>
              <a:t>Nhẫn</a:t>
            </a:r>
            <a:endParaRPr lang="en-US" sz="3327" dirty="0">
              <a:solidFill>
                <a:srgbClr val="000000"/>
              </a:solidFill>
              <a:latin typeface="Open Sans"/>
              <a:ea typeface="Open Sans"/>
              <a:cs typeface="Open Sans"/>
              <a:sym typeface="Open Sans"/>
            </a:endParaRPr>
          </a:p>
        </p:txBody>
      </p:sp>
      <p:sp>
        <p:nvSpPr>
          <p:cNvPr id="22" name="TextBox 22"/>
          <p:cNvSpPr txBox="1"/>
          <p:nvPr/>
        </p:nvSpPr>
        <p:spPr>
          <a:xfrm>
            <a:off x="875325" y="6327979"/>
            <a:ext cx="3072554" cy="570165"/>
          </a:xfrm>
          <a:prstGeom prst="rect">
            <a:avLst/>
          </a:prstGeom>
        </p:spPr>
        <p:txBody>
          <a:bodyPr lIns="0" tIns="0" rIns="0" bIns="0" rtlCol="0" anchor="t">
            <a:spAutoFit/>
          </a:bodyPr>
          <a:lstStyle/>
          <a:p>
            <a:pPr algn="ctr">
              <a:lnSpc>
                <a:spcPts val="4798"/>
              </a:lnSpc>
              <a:spcBef>
                <a:spcPct val="0"/>
              </a:spcBef>
            </a:pPr>
            <a:r>
              <a:rPr lang="en-US" sz="3427" b="1" dirty="0">
                <a:solidFill>
                  <a:srgbClr val="004AAD"/>
                </a:solidFill>
                <a:latin typeface="Open Sans Bold"/>
                <a:ea typeface="Open Sans Bold"/>
                <a:cs typeface="Open Sans Bold"/>
                <a:sym typeface="Open Sans Bold"/>
              </a:rPr>
              <a:t> </a:t>
            </a:r>
            <a:r>
              <a:rPr lang="en-US" sz="3427" b="1" dirty="0" err="1">
                <a:solidFill>
                  <a:srgbClr val="004AAD"/>
                </a:solidFill>
                <a:latin typeface="Open Sans Bold"/>
                <a:ea typeface="Open Sans Bold"/>
                <a:cs typeface="Open Sans Bold"/>
                <a:sym typeface="Open Sans Bold"/>
              </a:rPr>
              <a:t>Giá</a:t>
            </a:r>
            <a:r>
              <a:rPr lang="en-US" sz="3427" b="1" dirty="0">
                <a:solidFill>
                  <a:srgbClr val="004AAD"/>
                </a:solidFill>
                <a:latin typeface="Open Sans Bold"/>
                <a:ea typeface="Open Sans Bold"/>
                <a:cs typeface="Open Sans Bold"/>
                <a:sym typeface="Open Sans Bold"/>
              </a:rPr>
              <a:t> </a:t>
            </a:r>
            <a:r>
              <a:rPr lang="en-US" sz="3427" b="1" dirty="0" err="1">
                <a:solidFill>
                  <a:srgbClr val="004AAD"/>
                </a:solidFill>
                <a:latin typeface="Open Sans Bold"/>
                <a:ea typeface="Open Sans Bold"/>
                <a:cs typeface="Open Sans Bold"/>
                <a:sym typeface="Open Sans Bold"/>
              </a:rPr>
              <a:t>nhẫn</a:t>
            </a:r>
            <a:endParaRPr lang="en-US" sz="3427" b="1" dirty="0">
              <a:solidFill>
                <a:srgbClr val="004AAD"/>
              </a:solidFill>
              <a:latin typeface="Open Sans Bold"/>
              <a:ea typeface="Open Sans Bold"/>
              <a:cs typeface="Open Sans Bold"/>
              <a:sym typeface="Open Sans Bold"/>
            </a:endParaRPr>
          </a:p>
        </p:txBody>
      </p:sp>
      <p:sp>
        <p:nvSpPr>
          <p:cNvPr id="23" name="Freeform 23"/>
          <p:cNvSpPr/>
          <p:nvPr/>
        </p:nvSpPr>
        <p:spPr>
          <a:xfrm>
            <a:off x="282484" y="7714261"/>
            <a:ext cx="3665396" cy="366540"/>
          </a:xfrm>
          <a:custGeom>
            <a:avLst/>
            <a:gdLst/>
            <a:ahLst/>
            <a:cxnLst/>
            <a:rect l="l" t="t" r="r" b="b"/>
            <a:pathLst>
              <a:path w="3665396" h="366540">
                <a:moveTo>
                  <a:pt x="0" y="0"/>
                </a:moveTo>
                <a:lnTo>
                  <a:pt x="3665396" y="0"/>
                </a:lnTo>
                <a:lnTo>
                  <a:pt x="3665396" y="366539"/>
                </a:lnTo>
                <a:lnTo>
                  <a:pt x="0" y="36653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4" name="Freeform 24"/>
          <p:cNvSpPr/>
          <p:nvPr/>
        </p:nvSpPr>
        <p:spPr>
          <a:xfrm>
            <a:off x="12334636" y="7726082"/>
            <a:ext cx="3665396" cy="366540"/>
          </a:xfrm>
          <a:custGeom>
            <a:avLst/>
            <a:gdLst/>
            <a:ahLst/>
            <a:cxnLst/>
            <a:rect l="l" t="t" r="r" b="b"/>
            <a:pathLst>
              <a:path w="3665396" h="366540">
                <a:moveTo>
                  <a:pt x="0" y="0"/>
                </a:moveTo>
                <a:lnTo>
                  <a:pt x="3665396" y="0"/>
                </a:lnTo>
                <a:lnTo>
                  <a:pt x="3665396" y="366540"/>
                </a:lnTo>
                <a:lnTo>
                  <a:pt x="0" y="36654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5" name="Freeform 25"/>
          <p:cNvSpPr/>
          <p:nvPr/>
        </p:nvSpPr>
        <p:spPr>
          <a:xfrm>
            <a:off x="5655177" y="7726082"/>
            <a:ext cx="3665396" cy="366540"/>
          </a:xfrm>
          <a:custGeom>
            <a:avLst/>
            <a:gdLst/>
            <a:ahLst/>
            <a:cxnLst/>
            <a:rect l="l" t="t" r="r" b="b"/>
            <a:pathLst>
              <a:path w="3665396" h="366540">
                <a:moveTo>
                  <a:pt x="0" y="0"/>
                </a:moveTo>
                <a:lnTo>
                  <a:pt x="3665396" y="0"/>
                </a:lnTo>
                <a:lnTo>
                  <a:pt x="3665396" y="366540"/>
                </a:lnTo>
                <a:lnTo>
                  <a:pt x="0" y="36654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down)">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488970" y="838545"/>
            <a:ext cx="19619086" cy="9117014"/>
          </a:xfrm>
          <a:custGeom>
            <a:avLst/>
            <a:gdLst/>
            <a:ahLst/>
            <a:cxnLst/>
            <a:rect l="l" t="t" r="r" b="b"/>
            <a:pathLst>
              <a:path w="19619086" h="9117014">
                <a:moveTo>
                  <a:pt x="0" y="0"/>
                </a:moveTo>
                <a:lnTo>
                  <a:pt x="19619086" y="0"/>
                </a:lnTo>
                <a:lnTo>
                  <a:pt x="19619086" y="9117014"/>
                </a:lnTo>
                <a:lnTo>
                  <a:pt x="0" y="9117014"/>
                </a:lnTo>
                <a:lnTo>
                  <a:pt x="0" y="0"/>
                </a:lnTo>
                <a:close/>
              </a:path>
            </a:pathLst>
          </a:custGeom>
          <a:blipFill>
            <a:blip r:embed="rId2"/>
            <a:stretch>
              <a:fillRect l="-543" r="-497"/>
            </a:stretch>
          </a:blipFill>
        </p:spPr>
      </p:sp>
      <p:sp>
        <p:nvSpPr>
          <p:cNvPr id="18" name="Freeform 18"/>
          <p:cNvSpPr/>
          <p:nvPr/>
        </p:nvSpPr>
        <p:spPr>
          <a:xfrm rot="-1795013">
            <a:off x="9876429" y="1138193"/>
            <a:ext cx="636956" cy="740646"/>
          </a:xfrm>
          <a:custGeom>
            <a:avLst/>
            <a:gdLst/>
            <a:ahLst/>
            <a:cxnLst/>
            <a:rect l="l" t="t" r="r" b="b"/>
            <a:pathLst>
              <a:path w="636956" h="740646">
                <a:moveTo>
                  <a:pt x="0" y="0"/>
                </a:moveTo>
                <a:lnTo>
                  <a:pt x="636955" y="0"/>
                </a:lnTo>
                <a:lnTo>
                  <a:pt x="636955" y="740646"/>
                </a:lnTo>
                <a:lnTo>
                  <a:pt x="0" y="74064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9" name="Freeform 19"/>
          <p:cNvSpPr/>
          <p:nvPr/>
        </p:nvSpPr>
        <p:spPr>
          <a:xfrm>
            <a:off x="1119101" y="6999157"/>
            <a:ext cx="772707" cy="853391"/>
          </a:xfrm>
          <a:custGeom>
            <a:avLst/>
            <a:gdLst/>
            <a:ahLst/>
            <a:cxnLst/>
            <a:rect l="l" t="t" r="r" b="b"/>
            <a:pathLst>
              <a:path w="772707" h="853391">
                <a:moveTo>
                  <a:pt x="0" y="0"/>
                </a:moveTo>
                <a:lnTo>
                  <a:pt x="772707" y="0"/>
                </a:lnTo>
                <a:lnTo>
                  <a:pt x="772707" y="853391"/>
                </a:lnTo>
                <a:lnTo>
                  <a:pt x="0" y="85339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33</a:t>
            </a:r>
          </a:p>
        </p:txBody>
      </p:sp>
      <p:sp>
        <p:nvSpPr>
          <p:cNvPr id="21" name="TextBox 21"/>
          <p:cNvSpPr txBox="1"/>
          <p:nvPr/>
        </p:nvSpPr>
        <p:spPr>
          <a:xfrm>
            <a:off x="10357897" y="962025"/>
            <a:ext cx="1632808" cy="572705"/>
          </a:xfrm>
          <a:prstGeom prst="rect">
            <a:avLst/>
          </a:prstGeom>
        </p:spPr>
        <p:txBody>
          <a:bodyPr lIns="0" tIns="0" rIns="0" bIns="0" rtlCol="0" anchor="t">
            <a:spAutoFit/>
          </a:bodyPr>
          <a:lstStyle/>
          <a:p>
            <a:pPr algn="ctr">
              <a:lnSpc>
                <a:spcPts val="4658"/>
              </a:lnSpc>
              <a:spcBef>
                <a:spcPct val="0"/>
              </a:spcBef>
            </a:pPr>
            <a:r>
              <a:rPr lang="en-US" sz="3327" dirty="0" err="1">
                <a:solidFill>
                  <a:srgbClr val="000000"/>
                </a:solidFill>
                <a:latin typeface="Open Sans"/>
                <a:ea typeface="Open Sans"/>
                <a:cs typeface="Open Sans"/>
                <a:sym typeface="Open Sans"/>
              </a:rPr>
              <a:t>Nhẫn</a:t>
            </a:r>
            <a:endParaRPr lang="en-US" sz="3327" dirty="0">
              <a:solidFill>
                <a:srgbClr val="000000"/>
              </a:solidFill>
              <a:latin typeface="Open Sans"/>
              <a:ea typeface="Open Sans"/>
              <a:cs typeface="Open Sans"/>
              <a:sym typeface="Open Sans"/>
            </a:endParaRPr>
          </a:p>
        </p:txBody>
      </p:sp>
      <p:sp>
        <p:nvSpPr>
          <p:cNvPr id="22" name="TextBox 22"/>
          <p:cNvSpPr txBox="1"/>
          <p:nvPr/>
        </p:nvSpPr>
        <p:spPr>
          <a:xfrm>
            <a:off x="578905" y="5828917"/>
            <a:ext cx="3072554" cy="1170240"/>
          </a:xfrm>
          <a:prstGeom prst="rect">
            <a:avLst/>
          </a:prstGeom>
        </p:spPr>
        <p:txBody>
          <a:bodyPr lIns="0" tIns="0" rIns="0" bIns="0" rtlCol="0" anchor="t">
            <a:spAutoFit/>
          </a:bodyPr>
          <a:lstStyle/>
          <a:p>
            <a:pPr algn="ctr">
              <a:lnSpc>
                <a:spcPts val="4798"/>
              </a:lnSpc>
              <a:spcBef>
                <a:spcPct val="0"/>
              </a:spcBef>
            </a:pPr>
            <a:r>
              <a:rPr lang="en-US" sz="3427" b="1" dirty="0">
                <a:solidFill>
                  <a:srgbClr val="004AAD"/>
                </a:solidFill>
                <a:latin typeface="Open Sans Bold"/>
                <a:ea typeface="Open Sans Bold"/>
                <a:cs typeface="Open Sans Bold"/>
                <a:sym typeface="Open Sans Bold"/>
              </a:rPr>
              <a:t> </a:t>
            </a:r>
            <a:r>
              <a:rPr lang="en-US" sz="3427" b="1" dirty="0" err="1">
                <a:solidFill>
                  <a:srgbClr val="004AAD"/>
                </a:solidFill>
                <a:latin typeface="Open Sans Bold"/>
                <a:ea typeface="Open Sans Bold"/>
                <a:cs typeface="Open Sans Bold"/>
                <a:sym typeface="Open Sans Bold"/>
              </a:rPr>
              <a:t>Giá</a:t>
            </a:r>
            <a:r>
              <a:rPr lang="en-US" sz="3427" b="1" dirty="0">
                <a:solidFill>
                  <a:srgbClr val="004AAD"/>
                </a:solidFill>
                <a:latin typeface="Open Sans Bold"/>
                <a:ea typeface="Open Sans Bold"/>
                <a:cs typeface="Open Sans Bold"/>
                <a:sym typeface="Open Sans Bold"/>
              </a:rPr>
              <a:t> </a:t>
            </a:r>
            <a:r>
              <a:rPr lang="en-US" sz="3427" b="1" dirty="0" err="1">
                <a:solidFill>
                  <a:srgbClr val="004AAD"/>
                </a:solidFill>
                <a:latin typeface="Open Sans Bold"/>
                <a:ea typeface="Open Sans Bold"/>
                <a:cs typeface="Open Sans Bold"/>
                <a:sym typeface="Open Sans Bold"/>
              </a:rPr>
              <a:t>nhẫn</a:t>
            </a:r>
            <a:r>
              <a:rPr lang="en-US" sz="3427" b="1" dirty="0">
                <a:solidFill>
                  <a:srgbClr val="004AAD"/>
                </a:solidFill>
                <a:latin typeface="Open Sans Bold"/>
                <a:ea typeface="Open Sans Bold"/>
                <a:cs typeface="Open Sans Bold"/>
                <a:sym typeface="Open Sans Bold"/>
              </a:rPr>
              <a:t> </a:t>
            </a:r>
            <a:r>
              <a:rPr lang="en-US" sz="3427" b="1" dirty="0" err="1">
                <a:solidFill>
                  <a:srgbClr val="004AAD"/>
                </a:solidFill>
                <a:latin typeface="Open Sans Bold"/>
                <a:ea typeface="Open Sans Bold"/>
                <a:cs typeface="Open Sans Bold"/>
                <a:sym typeface="Open Sans Bold"/>
              </a:rPr>
              <a:t>đã</a:t>
            </a:r>
            <a:r>
              <a:rPr lang="en-US" sz="3427" b="1" dirty="0">
                <a:solidFill>
                  <a:srgbClr val="004AAD"/>
                </a:solidFill>
                <a:latin typeface="Open Sans Bold"/>
                <a:ea typeface="Open Sans Bold"/>
                <a:cs typeface="Open Sans Bold"/>
                <a:sym typeface="Open Sans Bold"/>
              </a:rPr>
              <a:t> </a:t>
            </a:r>
            <a:r>
              <a:rPr lang="en-US" sz="3427" b="1" dirty="0" err="1">
                <a:solidFill>
                  <a:srgbClr val="004AAD"/>
                </a:solidFill>
                <a:latin typeface="Open Sans Bold"/>
                <a:ea typeface="Open Sans Bold"/>
                <a:cs typeface="Open Sans Bold"/>
                <a:sym typeface="Open Sans Bold"/>
              </a:rPr>
              <a:t>giảm</a:t>
            </a:r>
            <a:r>
              <a:rPr lang="en-US" sz="3427" b="1" dirty="0">
                <a:solidFill>
                  <a:srgbClr val="004AAD"/>
                </a:solidFill>
                <a:latin typeface="Open Sans Bold"/>
                <a:ea typeface="Open Sans Bold"/>
                <a:cs typeface="Open Sans Bold"/>
                <a:sym typeface="Open Sans Bold"/>
              </a:rPr>
              <a:t> </a:t>
            </a:r>
            <a:r>
              <a:rPr lang="en-US" sz="3427" b="1" dirty="0" err="1">
                <a:solidFill>
                  <a:srgbClr val="004AAD"/>
                </a:solidFill>
                <a:latin typeface="Open Sans Bold"/>
                <a:ea typeface="Open Sans Bold"/>
                <a:cs typeface="Open Sans Bold"/>
                <a:sym typeface="Open Sans Bold"/>
              </a:rPr>
              <a:t>giá</a:t>
            </a:r>
            <a:endParaRPr lang="en-US" sz="3427" b="1" dirty="0">
              <a:solidFill>
                <a:srgbClr val="004AAD"/>
              </a:solidFill>
              <a:latin typeface="Open Sans Bold"/>
              <a:ea typeface="Open Sans Bold"/>
              <a:cs typeface="Open Sans Bold"/>
              <a:sym typeface="Open Sans Bold"/>
            </a:endParaRPr>
          </a:p>
        </p:txBody>
      </p:sp>
      <p:sp>
        <p:nvSpPr>
          <p:cNvPr id="23" name="Freeform 23"/>
          <p:cNvSpPr/>
          <p:nvPr/>
        </p:nvSpPr>
        <p:spPr>
          <a:xfrm>
            <a:off x="578905" y="8092622"/>
            <a:ext cx="3665396" cy="366540"/>
          </a:xfrm>
          <a:custGeom>
            <a:avLst/>
            <a:gdLst/>
            <a:ahLst/>
            <a:cxnLst/>
            <a:rect l="l" t="t" r="r" b="b"/>
            <a:pathLst>
              <a:path w="3665396" h="366540">
                <a:moveTo>
                  <a:pt x="0" y="0"/>
                </a:moveTo>
                <a:lnTo>
                  <a:pt x="3665395" y="0"/>
                </a:lnTo>
                <a:lnTo>
                  <a:pt x="3665395" y="366539"/>
                </a:lnTo>
                <a:lnTo>
                  <a:pt x="0" y="36653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4" name="Freeform 24"/>
          <p:cNvSpPr/>
          <p:nvPr/>
        </p:nvSpPr>
        <p:spPr>
          <a:xfrm>
            <a:off x="12334636" y="8180396"/>
            <a:ext cx="3665396" cy="366540"/>
          </a:xfrm>
          <a:custGeom>
            <a:avLst/>
            <a:gdLst/>
            <a:ahLst/>
            <a:cxnLst/>
            <a:rect l="l" t="t" r="r" b="b"/>
            <a:pathLst>
              <a:path w="3665396" h="366540">
                <a:moveTo>
                  <a:pt x="0" y="0"/>
                </a:moveTo>
                <a:lnTo>
                  <a:pt x="3665396" y="0"/>
                </a:lnTo>
                <a:lnTo>
                  <a:pt x="3665396" y="366539"/>
                </a:lnTo>
                <a:lnTo>
                  <a:pt x="0" y="36653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5" name="Freeform 25"/>
          <p:cNvSpPr/>
          <p:nvPr/>
        </p:nvSpPr>
        <p:spPr>
          <a:xfrm>
            <a:off x="5818167" y="8092622"/>
            <a:ext cx="3665396" cy="366540"/>
          </a:xfrm>
          <a:custGeom>
            <a:avLst/>
            <a:gdLst/>
            <a:ahLst/>
            <a:cxnLst/>
            <a:rect l="l" t="t" r="r" b="b"/>
            <a:pathLst>
              <a:path w="3665396" h="366540">
                <a:moveTo>
                  <a:pt x="0" y="0"/>
                </a:moveTo>
                <a:lnTo>
                  <a:pt x="3665396" y="0"/>
                </a:lnTo>
                <a:lnTo>
                  <a:pt x="3665396" y="366539"/>
                </a:lnTo>
                <a:lnTo>
                  <a:pt x="0" y="36653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down)">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624403"/>
            <a:ext cx="18288000" cy="7392383"/>
          </a:xfrm>
          <a:custGeom>
            <a:avLst/>
            <a:gdLst/>
            <a:ahLst/>
            <a:cxnLst/>
            <a:rect l="l" t="t" r="r" b="b"/>
            <a:pathLst>
              <a:path w="18288000" h="7392383">
                <a:moveTo>
                  <a:pt x="0" y="0"/>
                </a:moveTo>
                <a:lnTo>
                  <a:pt x="18288000" y="0"/>
                </a:lnTo>
                <a:lnTo>
                  <a:pt x="18288000" y="7392383"/>
                </a:lnTo>
                <a:lnTo>
                  <a:pt x="0" y="7392383"/>
                </a:lnTo>
                <a:lnTo>
                  <a:pt x="0" y="0"/>
                </a:lnTo>
                <a:close/>
              </a:path>
            </a:pathLst>
          </a:custGeom>
          <a:blipFill>
            <a:blip r:embed="rId2"/>
            <a:stretch>
              <a:fillRect l="-466" t="-210" b="-760"/>
            </a:stretch>
          </a:blipFill>
        </p:spPr>
      </p:sp>
      <p:pic>
        <p:nvPicPr>
          <p:cNvPr id="3" name="Picture 3"/>
          <p:cNvPicPr>
            <a:picLocks noChangeAspect="1"/>
          </p:cNvPicPr>
          <p:nvPr/>
        </p:nvPicPr>
        <p:blipFill>
          <a:blip r:embed="rId3"/>
          <a:srcRect/>
          <a:stretch>
            <a:fillRect/>
          </a:stretch>
        </p:blipFill>
        <p:spPr>
          <a:xfrm>
            <a:off x="7140740" y="1962719"/>
            <a:ext cx="1440862" cy="785270"/>
          </a:xfrm>
          <a:prstGeom prst="rect">
            <a:avLst/>
          </a:prstGeom>
        </p:spPr>
      </p:pic>
      <p:sp>
        <p:nvSpPr>
          <p:cNvPr id="4" name="Freeform 4"/>
          <p:cNvSpPr/>
          <p:nvPr/>
        </p:nvSpPr>
        <p:spPr>
          <a:xfrm>
            <a:off x="0" y="7517920"/>
            <a:ext cx="4118094" cy="411809"/>
          </a:xfrm>
          <a:custGeom>
            <a:avLst/>
            <a:gdLst/>
            <a:ahLst/>
            <a:cxnLst/>
            <a:rect l="l" t="t" r="r" b="b"/>
            <a:pathLst>
              <a:path w="4118094" h="411809">
                <a:moveTo>
                  <a:pt x="0" y="0"/>
                </a:moveTo>
                <a:lnTo>
                  <a:pt x="4118094" y="0"/>
                </a:lnTo>
                <a:lnTo>
                  <a:pt x="4118094" y="411810"/>
                </a:lnTo>
                <a:lnTo>
                  <a:pt x="0" y="41181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152932" y="7997126"/>
            <a:ext cx="3665396" cy="366540"/>
          </a:xfrm>
          <a:custGeom>
            <a:avLst/>
            <a:gdLst/>
            <a:ahLst/>
            <a:cxnLst/>
            <a:rect l="l" t="t" r="r" b="b"/>
            <a:pathLst>
              <a:path w="3665396" h="366540">
                <a:moveTo>
                  <a:pt x="0" y="0"/>
                </a:moveTo>
                <a:lnTo>
                  <a:pt x="3665396" y="0"/>
                </a:lnTo>
                <a:lnTo>
                  <a:pt x="3665396" y="366540"/>
                </a:lnTo>
                <a:lnTo>
                  <a:pt x="0" y="36654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0" y="8430341"/>
            <a:ext cx="3665396" cy="366540"/>
          </a:xfrm>
          <a:custGeom>
            <a:avLst/>
            <a:gdLst/>
            <a:ahLst/>
            <a:cxnLst/>
            <a:rect l="l" t="t" r="r" b="b"/>
            <a:pathLst>
              <a:path w="3665396" h="366540">
                <a:moveTo>
                  <a:pt x="0" y="0"/>
                </a:moveTo>
                <a:lnTo>
                  <a:pt x="3665396" y="0"/>
                </a:lnTo>
                <a:lnTo>
                  <a:pt x="3665396" y="366539"/>
                </a:lnTo>
                <a:lnTo>
                  <a:pt x="0" y="36653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3623589" y="8634710"/>
            <a:ext cx="772707" cy="853391"/>
          </a:xfrm>
          <a:custGeom>
            <a:avLst/>
            <a:gdLst/>
            <a:ahLst/>
            <a:cxnLst/>
            <a:rect l="l" t="t" r="r" b="b"/>
            <a:pathLst>
              <a:path w="772707" h="853391">
                <a:moveTo>
                  <a:pt x="0" y="0"/>
                </a:moveTo>
                <a:lnTo>
                  <a:pt x="772707" y="0"/>
                </a:lnTo>
                <a:lnTo>
                  <a:pt x="772707" y="853391"/>
                </a:lnTo>
                <a:lnTo>
                  <a:pt x="0" y="85339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rot="-5400000">
            <a:off x="4160883" y="6655564"/>
            <a:ext cx="819568" cy="905145"/>
          </a:xfrm>
          <a:custGeom>
            <a:avLst/>
            <a:gdLst/>
            <a:ahLst/>
            <a:cxnLst/>
            <a:rect l="l" t="t" r="r" b="b"/>
            <a:pathLst>
              <a:path w="819568" h="905145">
                <a:moveTo>
                  <a:pt x="0" y="0"/>
                </a:moveTo>
                <a:lnTo>
                  <a:pt x="819567" y="0"/>
                </a:lnTo>
                <a:lnTo>
                  <a:pt x="819567" y="905145"/>
                </a:lnTo>
                <a:lnTo>
                  <a:pt x="0" y="90514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Freeform 9"/>
          <p:cNvSpPr/>
          <p:nvPr/>
        </p:nvSpPr>
        <p:spPr>
          <a:xfrm rot="-1216902">
            <a:off x="3599146" y="7838093"/>
            <a:ext cx="821593" cy="907382"/>
          </a:xfrm>
          <a:custGeom>
            <a:avLst/>
            <a:gdLst/>
            <a:ahLst/>
            <a:cxnLst/>
            <a:rect l="l" t="t" r="r" b="b"/>
            <a:pathLst>
              <a:path w="821593" h="907382">
                <a:moveTo>
                  <a:pt x="0" y="0"/>
                </a:moveTo>
                <a:lnTo>
                  <a:pt x="821593" y="0"/>
                </a:lnTo>
                <a:lnTo>
                  <a:pt x="821593" y="907382"/>
                </a:lnTo>
                <a:lnTo>
                  <a:pt x="0" y="90738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0" name="Freeform 10"/>
          <p:cNvSpPr/>
          <p:nvPr/>
        </p:nvSpPr>
        <p:spPr>
          <a:xfrm>
            <a:off x="8931688" y="3157772"/>
            <a:ext cx="7900727" cy="3950364"/>
          </a:xfrm>
          <a:custGeom>
            <a:avLst/>
            <a:gdLst/>
            <a:ahLst/>
            <a:cxnLst/>
            <a:rect l="l" t="t" r="r" b="b"/>
            <a:pathLst>
              <a:path w="7900727" h="3950364">
                <a:moveTo>
                  <a:pt x="0" y="0"/>
                </a:moveTo>
                <a:lnTo>
                  <a:pt x="7900728" y="0"/>
                </a:lnTo>
                <a:lnTo>
                  <a:pt x="7900728" y="3950364"/>
                </a:lnTo>
                <a:lnTo>
                  <a:pt x="0" y="3950364"/>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1" name="Freeform 11"/>
          <p:cNvSpPr/>
          <p:nvPr/>
        </p:nvSpPr>
        <p:spPr>
          <a:xfrm>
            <a:off x="10046498" y="6402298"/>
            <a:ext cx="1221055" cy="1419831"/>
          </a:xfrm>
          <a:custGeom>
            <a:avLst/>
            <a:gdLst/>
            <a:ahLst/>
            <a:cxnLst/>
            <a:rect l="l" t="t" r="r" b="b"/>
            <a:pathLst>
              <a:path w="1221055" h="1419831">
                <a:moveTo>
                  <a:pt x="0" y="0"/>
                </a:moveTo>
                <a:lnTo>
                  <a:pt x="1221055" y="0"/>
                </a:lnTo>
                <a:lnTo>
                  <a:pt x="1221055" y="1419832"/>
                </a:lnTo>
                <a:lnTo>
                  <a:pt x="0" y="1419832"/>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34</a:t>
            </a:r>
          </a:p>
        </p:txBody>
      </p:sp>
      <p:sp>
        <p:nvSpPr>
          <p:cNvPr id="13" name="TextBox 13"/>
          <p:cNvSpPr txBox="1"/>
          <p:nvPr/>
        </p:nvSpPr>
        <p:spPr>
          <a:xfrm>
            <a:off x="4034882" y="5967308"/>
            <a:ext cx="3331596" cy="1144906"/>
          </a:xfrm>
          <a:prstGeom prst="rect">
            <a:avLst/>
          </a:prstGeom>
        </p:spPr>
        <p:txBody>
          <a:bodyPr lIns="0" tIns="0" rIns="0" bIns="0" rtlCol="0" anchor="t">
            <a:spAutoFit/>
          </a:bodyPr>
          <a:lstStyle/>
          <a:p>
            <a:pPr algn="ctr">
              <a:lnSpc>
                <a:spcPts val="4619"/>
              </a:lnSpc>
              <a:spcBef>
                <a:spcPct val="0"/>
              </a:spcBef>
            </a:pPr>
            <a:r>
              <a:rPr lang="en-US" sz="3299" b="1" dirty="0" err="1">
                <a:solidFill>
                  <a:srgbClr val="004AAD"/>
                </a:solidFill>
                <a:latin typeface="Open Sans Bold"/>
                <a:ea typeface="Open Sans Bold"/>
                <a:cs typeface="Open Sans Bold"/>
                <a:sym typeface="Open Sans Bold"/>
              </a:rPr>
              <a:t>Tên</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loại</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vòng</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tay</a:t>
            </a:r>
            <a:endParaRPr lang="en-US" sz="3299" b="1" dirty="0">
              <a:solidFill>
                <a:srgbClr val="004AAD"/>
              </a:solidFill>
              <a:latin typeface="Open Sans Bold"/>
              <a:ea typeface="Open Sans Bold"/>
              <a:cs typeface="Open Sans Bold"/>
              <a:sym typeface="Open Sans Bold"/>
            </a:endParaRPr>
          </a:p>
        </p:txBody>
      </p:sp>
      <p:sp>
        <p:nvSpPr>
          <p:cNvPr id="14" name="TextBox 14"/>
          <p:cNvSpPr txBox="1"/>
          <p:nvPr/>
        </p:nvSpPr>
        <p:spPr>
          <a:xfrm>
            <a:off x="4034952" y="7999844"/>
            <a:ext cx="3331596" cy="563881"/>
          </a:xfrm>
          <a:prstGeom prst="rect">
            <a:avLst/>
          </a:prstGeom>
        </p:spPr>
        <p:txBody>
          <a:bodyPr lIns="0" tIns="0" rIns="0" bIns="0" rtlCol="0" anchor="t">
            <a:spAutoFit/>
          </a:bodyPr>
          <a:lstStyle/>
          <a:p>
            <a:pPr algn="ctr">
              <a:lnSpc>
                <a:spcPts val="4619"/>
              </a:lnSpc>
              <a:spcBef>
                <a:spcPct val="0"/>
              </a:spcBef>
            </a:pPr>
            <a:r>
              <a:rPr lang="en-US" sz="3299" b="1" dirty="0" err="1">
                <a:solidFill>
                  <a:srgbClr val="004AAD"/>
                </a:solidFill>
                <a:latin typeface="Open Sans Bold"/>
                <a:ea typeface="Open Sans Bold"/>
                <a:cs typeface="Open Sans Bold"/>
                <a:sym typeface="Open Sans Bold"/>
              </a:rPr>
              <a:t>Giá</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vòng</a:t>
            </a:r>
            <a:r>
              <a:rPr lang="en-US" sz="3299" b="1" dirty="0">
                <a:solidFill>
                  <a:srgbClr val="004AAD"/>
                </a:solidFill>
                <a:latin typeface="Open Sans Bold"/>
                <a:ea typeface="Open Sans Bold"/>
                <a:cs typeface="Open Sans Bold"/>
                <a:sym typeface="Open Sans Bold"/>
              </a:rPr>
              <a:t> </a:t>
            </a:r>
            <a:r>
              <a:rPr lang="en-US" sz="3299" b="1" dirty="0" err="1">
                <a:solidFill>
                  <a:srgbClr val="004AAD"/>
                </a:solidFill>
                <a:latin typeface="Open Sans Bold"/>
                <a:ea typeface="Open Sans Bold"/>
                <a:cs typeface="Open Sans Bold"/>
                <a:sym typeface="Open Sans Bold"/>
              </a:rPr>
              <a:t>tay</a:t>
            </a:r>
            <a:endParaRPr lang="en-US" sz="3299" b="1" dirty="0">
              <a:solidFill>
                <a:srgbClr val="004AAD"/>
              </a:solidFill>
              <a:latin typeface="Open Sans Bold"/>
              <a:ea typeface="Open Sans Bold"/>
              <a:cs typeface="Open Sans Bold"/>
              <a:sym typeface="Open Sans Bold"/>
            </a:endParaRPr>
          </a:p>
        </p:txBody>
      </p:sp>
      <p:sp>
        <p:nvSpPr>
          <p:cNvPr id="15" name="TextBox 15"/>
          <p:cNvSpPr txBox="1"/>
          <p:nvPr/>
        </p:nvSpPr>
        <p:spPr>
          <a:xfrm>
            <a:off x="4336717" y="9034634"/>
            <a:ext cx="2916178" cy="993432"/>
          </a:xfrm>
          <a:prstGeom prst="rect">
            <a:avLst/>
          </a:prstGeom>
        </p:spPr>
        <p:txBody>
          <a:bodyPr lIns="0" tIns="0" rIns="0" bIns="0" rtlCol="0" anchor="t">
            <a:spAutoFit/>
          </a:bodyPr>
          <a:lstStyle/>
          <a:p>
            <a:pPr algn="ctr">
              <a:lnSpc>
                <a:spcPts val="4043"/>
              </a:lnSpc>
              <a:spcBef>
                <a:spcPct val="0"/>
              </a:spcBef>
            </a:pPr>
            <a:r>
              <a:rPr lang="en-US" sz="2888" b="1" dirty="0" err="1">
                <a:solidFill>
                  <a:srgbClr val="004AAD"/>
                </a:solidFill>
                <a:latin typeface="Open Sans Bold"/>
                <a:ea typeface="Open Sans Bold"/>
                <a:cs typeface="Open Sans Bold"/>
                <a:sym typeface="Open Sans Bold"/>
              </a:rPr>
              <a:t>Giá</a:t>
            </a:r>
            <a:r>
              <a:rPr lang="en-US" sz="2888" b="1" dirty="0">
                <a:solidFill>
                  <a:srgbClr val="004AAD"/>
                </a:solidFill>
                <a:latin typeface="Open Sans Bold"/>
                <a:ea typeface="Open Sans Bold"/>
                <a:cs typeface="Open Sans Bold"/>
                <a:sym typeface="Open Sans Bold"/>
              </a:rPr>
              <a:t> </a:t>
            </a:r>
            <a:r>
              <a:rPr lang="en-US" sz="2888" b="1" dirty="0" err="1">
                <a:solidFill>
                  <a:srgbClr val="004AAD"/>
                </a:solidFill>
                <a:latin typeface="Open Sans Bold"/>
                <a:ea typeface="Open Sans Bold"/>
                <a:cs typeface="Open Sans Bold"/>
                <a:sym typeface="Open Sans Bold"/>
              </a:rPr>
              <a:t>vòng</a:t>
            </a:r>
            <a:r>
              <a:rPr lang="en-US" sz="2888" b="1" dirty="0">
                <a:solidFill>
                  <a:srgbClr val="004AAD"/>
                </a:solidFill>
                <a:latin typeface="Open Sans Bold"/>
                <a:ea typeface="Open Sans Bold"/>
                <a:cs typeface="Open Sans Bold"/>
                <a:sym typeface="Open Sans Bold"/>
              </a:rPr>
              <a:t> </a:t>
            </a:r>
            <a:r>
              <a:rPr lang="en-US" sz="2888" b="1" dirty="0" err="1">
                <a:solidFill>
                  <a:srgbClr val="004AAD"/>
                </a:solidFill>
                <a:latin typeface="Open Sans Bold"/>
                <a:ea typeface="Open Sans Bold"/>
                <a:cs typeface="Open Sans Bold"/>
                <a:sym typeface="Open Sans Bold"/>
              </a:rPr>
              <a:t>tay</a:t>
            </a:r>
            <a:r>
              <a:rPr lang="en-US" sz="2888" b="1" dirty="0">
                <a:solidFill>
                  <a:srgbClr val="004AAD"/>
                </a:solidFill>
                <a:latin typeface="Open Sans Bold"/>
                <a:ea typeface="Open Sans Bold"/>
                <a:cs typeface="Open Sans Bold"/>
                <a:sym typeface="Open Sans Bold"/>
              </a:rPr>
              <a:t> </a:t>
            </a:r>
            <a:r>
              <a:rPr lang="en-US" sz="2888" b="1" dirty="0" err="1">
                <a:solidFill>
                  <a:srgbClr val="004AAD"/>
                </a:solidFill>
                <a:latin typeface="Open Sans Bold"/>
                <a:ea typeface="Open Sans Bold"/>
                <a:cs typeface="Open Sans Bold"/>
                <a:sym typeface="Open Sans Bold"/>
              </a:rPr>
              <a:t>đã</a:t>
            </a:r>
            <a:r>
              <a:rPr lang="en-US" sz="2888" b="1" dirty="0">
                <a:solidFill>
                  <a:srgbClr val="004AAD"/>
                </a:solidFill>
                <a:latin typeface="Open Sans Bold"/>
                <a:ea typeface="Open Sans Bold"/>
                <a:cs typeface="Open Sans Bold"/>
                <a:sym typeface="Open Sans Bold"/>
              </a:rPr>
              <a:t> </a:t>
            </a:r>
            <a:r>
              <a:rPr lang="en-US" sz="2888" b="1" dirty="0" err="1">
                <a:solidFill>
                  <a:srgbClr val="004AAD"/>
                </a:solidFill>
                <a:latin typeface="Open Sans Bold"/>
                <a:ea typeface="Open Sans Bold"/>
                <a:cs typeface="Open Sans Bold"/>
                <a:sym typeface="Open Sans Bold"/>
              </a:rPr>
              <a:t>được</a:t>
            </a:r>
            <a:r>
              <a:rPr lang="en-US" sz="2888" b="1" dirty="0">
                <a:solidFill>
                  <a:srgbClr val="004AAD"/>
                </a:solidFill>
                <a:latin typeface="Open Sans Bold"/>
                <a:ea typeface="Open Sans Bold"/>
                <a:cs typeface="Open Sans Bold"/>
                <a:sym typeface="Open Sans Bold"/>
              </a:rPr>
              <a:t> </a:t>
            </a:r>
            <a:r>
              <a:rPr lang="en-US" sz="2888" b="1" dirty="0" err="1">
                <a:solidFill>
                  <a:srgbClr val="004AAD"/>
                </a:solidFill>
                <a:latin typeface="Open Sans Bold"/>
                <a:ea typeface="Open Sans Bold"/>
                <a:cs typeface="Open Sans Bold"/>
                <a:sym typeface="Open Sans Bold"/>
              </a:rPr>
              <a:t>giảm</a:t>
            </a:r>
            <a:endParaRPr lang="en-US" sz="2888" b="1" dirty="0">
              <a:solidFill>
                <a:srgbClr val="004AAD"/>
              </a:solidFill>
              <a:latin typeface="Open Sans Bold"/>
              <a:ea typeface="Open Sans Bold"/>
              <a:cs typeface="Open Sans Bold"/>
              <a:sym typeface="Open Sans Bold"/>
            </a:endParaRPr>
          </a:p>
        </p:txBody>
      </p:sp>
      <p:sp>
        <p:nvSpPr>
          <p:cNvPr id="16" name="TextBox 16"/>
          <p:cNvSpPr txBox="1"/>
          <p:nvPr/>
        </p:nvSpPr>
        <p:spPr>
          <a:xfrm>
            <a:off x="10913364" y="7070949"/>
            <a:ext cx="3331596" cy="1725931"/>
          </a:xfrm>
          <a:prstGeom prst="rect">
            <a:avLst/>
          </a:prstGeom>
        </p:spPr>
        <p:txBody>
          <a:bodyPr lIns="0" tIns="0" rIns="0" bIns="0" rtlCol="0" anchor="t">
            <a:spAutoFit/>
          </a:bodyPr>
          <a:lstStyle/>
          <a:p>
            <a:pPr algn="ctr">
              <a:lnSpc>
                <a:spcPts val="4619"/>
              </a:lnSpc>
              <a:spcBef>
                <a:spcPct val="0"/>
              </a:spcBef>
            </a:pPr>
            <a:r>
              <a:rPr lang="en-US" sz="3299" b="1" dirty="0" err="1">
                <a:solidFill>
                  <a:srgbClr val="1A1A1A"/>
                </a:solidFill>
                <a:latin typeface="Open Sans Bold"/>
                <a:ea typeface="Open Sans Bold"/>
                <a:cs typeface="Open Sans Bold"/>
                <a:sym typeface="Open Sans Bold"/>
              </a:rPr>
              <a:t>Mô</a:t>
            </a:r>
            <a:r>
              <a:rPr lang="en-US" sz="3299" b="1" dirty="0">
                <a:solidFill>
                  <a:srgbClr val="1A1A1A"/>
                </a:solidFill>
                <a:latin typeface="Open Sans Bold"/>
                <a:ea typeface="Open Sans Bold"/>
                <a:cs typeface="Open Sans Bold"/>
                <a:sym typeface="Open Sans Bold"/>
              </a:rPr>
              <a:t> </a:t>
            </a:r>
            <a:r>
              <a:rPr lang="en-US" sz="3299" b="1" dirty="0" err="1">
                <a:solidFill>
                  <a:srgbClr val="1A1A1A"/>
                </a:solidFill>
                <a:latin typeface="Open Sans Bold"/>
                <a:ea typeface="Open Sans Bold"/>
                <a:cs typeface="Open Sans Bold"/>
                <a:sym typeface="Open Sans Bold"/>
              </a:rPr>
              <a:t>tả</a:t>
            </a:r>
            <a:r>
              <a:rPr lang="en-US" sz="3299" b="1" dirty="0">
                <a:solidFill>
                  <a:srgbClr val="1A1A1A"/>
                </a:solidFill>
                <a:latin typeface="Open Sans Bold"/>
                <a:ea typeface="Open Sans Bold"/>
                <a:cs typeface="Open Sans Bold"/>
                <a:sym typeface="Open Sans Bold"/>
              </a:rPr>
              <a:t> </a:t>
            </a:r>
            <a:r>
              <a:rPr lang="en-US" sz="3299" b="1" dirty="0" err="1">
                <a:solidFill>
                  <a:srgbClr val="1A1A1A"/>
                </a:solidFill>
                <a:latin typeface="Open Sans Bold"/>
                <a:ea typeface="Open Sans Bold"/>
                <a:cs typeface="Open Sans Bold"/>
                <a:sym typeface="Open Sans Bold"/>
              </a:rPr>
              <a:t>sản</a:t>
            </a:r>
            <a:r>
              <a:rPr lang="en-US" sz="3299" b="1" dirty="0">
                <a:solidFill>
                  <a:srgbClr val="1A1A1A"/>
                </a:solidFill>
                <a:latin typeface="Open Sans Bold"/>
                <a:ea typeface="Open Sans Bold"/>
                <a:cs typeface="Open Sans Bold"/>
                <a:sym typeface="Open Sans Bold"/>
              </a:rPr>
              <a:t> </a:t>
            </a:r>
            <a:r>
              <a:rPr lang="en-US" sz="3299" b="1" dirty="0" err="1">
                <a:solidFill>
                  <a:srgbClr val="1A1A1A"/>
                </a:solidFill>
                <a:latin typeface="Open Sans Bold"/>
                <a:ea typeface="Open Sans Bold"/>
                <a:cs typeface="Open Sans Bold"/>
                <a:sym typeface="Open Sans Bold"/>
              </a:rPr>
              <a:t>phẩm</a:t>
            </a:r>
            <a:r>
              <a:rPr lang="en-US" sz="3299" b="1" dirty="0">
                <a:solidFill>
                  <a:srgbClr val="1A1A1A"/>
                </a:solidFill>
                <a:latin typeface="Open Sans Bold"/>
                <a:ea typeface="Open Sans Bold"/>
                <a:cs typeface="Open Sans Bold"/>
                <a:sym typeface="Open Sans Bold"/>
              </a:rPr>
              <a:t> </a:t>
            </a:r>
            <a:r>
              <a:rPr lang="en-US" sz="3299" b="1" dirty="0" err="1">
                <a:solidFill>
                  <a:srgbClr val="1A1A1A"/>
                </a:solidFill>
                <a:latin typeface="Open Sans Bold"/>
                <a:ea typeface="Open Sans Bold"/>
                <a:cs typeface="Open Sans Bold"/>
                <a:sym typeface="Open Sans Bold"/>
              </a:rPr>
              <a:t>và</a:t>
            </a:r>
            <a:r>
              <a:rPr lang="en-US" sz="3299" b="1" dirty="0">
                <a:solidFill>
                  <a:srgbClr val="1A1A1A"/>
                </a:solidFill>
                <a:latin typeface="Open Sans Bold"/>
                <a:ea typeface="Open Sans Bold"/>
                <a:cs typeface="Open Sans Bold"/>
                <a:sym typeface="Open Sans Bold"/>
              </a:rPr>
              <a:t> </a:t>
            </a:r>
            <a:r>
              <a:rPr lang="en-US" sz="3299" b="1" dirty="0" err="1">
                <a:solidFill>
                  <a:srgbClr val="1A1A1A"/>
                </a:solidFill>
                <a:latin typeface="Open Sans Bold"/>
                <a:ea typeface="Open Sans Bold"/>
                <a:cs typeface="Open Sans Bold"/>
                <a:sym typeface="Open Sans Bold"/>
              </a:rPr>
              <a:t>số</a:t>
            </a:r>
            <a:r>
              <a:rPr lang="en-US" sz="3299" b="1" dirty="0">
                <a:solidFill>
                  <a:srgbClr val="1A1A1A"/>
                </a:solidFill>
                <a:latin typeface="Open Sans Bold"/>
                <a:ea typeface="Open Sans Bold"/>
                <a:cs typeface="Open Sans Bold"/>
                <a:sym typeface="Open Sans Bold"/>
              </a:rPr>
              <a:t> </a:t>
            </a:r>
            <a:r>
              <a:rPr lang="en-US" sz="3299" b="1" dirty="0" err="1">
                <a:solidFill>
                  <a:srgbClr val="1A1A1A"/>
                </a:solidFill>
                <a:latin typeface="Open Sans Bold"/>
                <a:ea typeface="Open Sans Bold"/>
                <a:cs typeface="Open Sans Bold"/>
                <a:sym typeface="Open Sans Bold"/>
              </a:rPr>
              <a:t>lượng</a:t>
            </a:r>
            <a:r>
              <a:rPr lang="en-US" sz="3299" b="1" dirty="0">
                <a:solidFill>
                  <a:srgbClr val="1A1A1A"/>
                </a:solidFill>
                <a:latin typeface="Open Sans Bold"/>
                <a:ea typeface="Open Sans Bold"/>
                <a:cs typeface="Open Sans Bold"/>
                <a:sym typeface="Open Sans Bold"/>
              </a:rPr>
              <a:t> </a:t>
            </a:r>
            <a:r>
              <a:rPr lang="en-US" sz="3299" b="1" dirty="0" err="1">
                <a:solidFill>
                  <a:srgbClr val="1A1A1A"/>
                </a:solidFill>
                <a:latin typeface="Open Sans Bold"/>
                <a:ea typeface="Open Sans Bold"/>
                <a:cs typeface="Open Sans Bold"/>
                <a:sym typeface="Open Sans Bold"/>
              </a:rPr>
              <a:t>cần</a:t>
            </a:r>
            <a:r>
              <a:rPr lang="en-US" sz="3299" b="1" dirty="0">
                <a:solidFill>
                  <a:srgbClr val="1A1A1A"/>
                </a:solidFill>
                <a:latin typeface="Open Sans Bold"/>
                <a:ea typeface="Open Sans Bold"/>
                <a:cs typeface="Open Sans Bold"/>
                <a:sym typeface="Open Sans Bold"/>
              </a:rPr>
              <a:t> </a:t>
            </a:r>
            <a:r>
              <a:rPr lang="en-US" sz="3299" b="1" dirty="0" err="1">
                <a:solidFill>
                  <a:srgbClr val="1A1A1A"/>
                </a:solidFill>
                <a:latin typeface="Open Sans Bold"/>
                <a:ea typeface="Open Sans Bold"/>
                <a:cs typeface="Open Sans Bold"/>
                <a:sym typeface="Open Sans Bold"/>
              </a:rPr>
              <a:t>mua</a:t>
            </a:r>
            <a:endParaRPr lang="en-US" sz="3299" b="1" dirty="0">
              <a:solidFill>
                <a:srgbClr val="1A1A1A"/>
              </a:solidFill>
              <a:latin typeface="Open Sans Bold"/>
              <a:ea typeface="Open Sans Bold"/>
              <a:cs typeface="Open Sans Bold"/>
              <a:sym typeface="Open Sans Bold"/>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wipe(down)">
                                      <p:cBhvr>
                                        <p:cTn id="32" dur="500"/>
                                        <p:tgtEl>
                                          <p:spTgt spid="1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inVertic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animEffect transition="in" filter="wipe(down)">
                                      <p:cBhvr>
                                        <p:cTn id="47" dur="500"/>
                                        <p:tgtEl>
                                          <p:spTgt spid="1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arn(inVertic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6">
                                            <p:txEl>
                                              <p:pRg st="0" end="0"/>
                                            </p:txEl>
                                          </p:spTgt>
                                        </p:tgtEl>
                                        <p:attrNameLst>
                                          <p:attrName>style.visibility</p:attrName>
                                        </p:attrNameLst>
                                      </p:cBhvr>
                                      <p:to>
                                        <p:strVal val="visible"/>
                                      </p:to>
                                    </p:set>
                                    <p:anim calcmode="lin" valueType="num">
                                      <p:cBhvr additive="base">
                                        <p:cTn id="6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57827" y="307790"/>
            <a:ext cx="17172347" cy="9979210"/>
          </a:xfrm>
          <a:custGeom>
            <a:avLst/>
            <a:gdLst/>
            <a:ahLst/>
            <a:cxnLst/>
            <a:rect l="l" t="t" r="r" b="b"/>
            <a:pathLst>
              <a:path w="17172347" h="9979210">
                <a:moveTo>
                  <a:pt x="0" y="0"/>
                </a:moveTo>
                <a:lnTo>
                  <a:pt x="17172346" y="0"/>
                </a:lnTo>
                <a:lnTo>
                  <a:pt x="17172346" y="9979210"/>
                </a:lnTo>
                <a:lnTo>
                  <a:pt x="0" y="9979210"/>
                </a:lnTo>
                <a:lnTo>
                  <a:pt x="0" y="0"/>
                </a:lnTo>
                <a:close/>
              </a:path>
            </a:pathLst>
          </a:custGeom>
          <a:blipFill>
            <a:blip r:embed="rId2"/>
            <a:stretch>
              <a:fillRect/>
            </a:stretch>
          </a:blipFill>
        </p:spPr>
      </p:sp>
      <p:sp>
        <p:nvSpPr>
          <p:cNvPr id="18" name="TextBox 1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35</a:t>
            </a:r>
          </a:p>
        </p:txBody>
      </p:sp>
      <p:pic>
        <p:nvPicPr>
          <p:cNvPr id="19" name="Picture 19"/>
          <p:cNvPicPr>
            <a:picLocks noChangeAspect="1"/>
          </p:cNvPicPr>
          <p:nvPr/>
        </p:nvPicPr>
        <p:blipFill>
          <a:blip r:embed="rId3"/>
          <a:srcRect/>
          <a:stretch>
            <a:fillRect/>
          </a:stretch>
        </p:blipFill>
        <p:spPr>
          <a:xfrm>
            <a:off x="7837063" y="854142"/>
            <a:ext cx="1440862" cy="785270"/>
          </a:xfrm>
          <a:prstGeom prst="rect">
            <a:avLst/>
          </a:prstGeom>
        </p:spPr>
      </p:pic>
      <p:sp>
        <p:nvSpPr>
          <p:cNvPr id="21" name="Freeform 4"/>
          <p:cNvSpPr/>
          <p:nvPr/>
        </p:nvSpPr>
        <p:spPr>
          <a:xfrm>
            <a:off x="7931780" y="1089485"/>
            <a:ext cx="1251427" cy="314584"/>
          </a:xfrm>
          <a:custGeom>
            <a:avLst/>
            <a:gdLst/>
            <a:ahLst/>
            <a:cxnLst/>
            <a:rect l="l" t="t" r="r" b="b"/>
            <a:pathLst>
              <a:path w="4114278" h="961712">
                <a:moveTo>
                  <a:pt x="0" y="0"/>
                </a:moveTo>
                <a:lnTo>
                  <a:pt x="4114278" y="0"/>
                </a:lnTo>
                <a:lnTo>
                  <a:pt x="4114278" y="961713"/>
                </a:lnTo>
                <a:lnTo>
                  <a:pt x="0" y="961713"/>
                </a:lnTo>
                <a:lnTo>
                  <a:pt x="0" y="0"/>
                </a:lnTo>
                <a:close/>
              </a:path>
            </a:pathLst>
          </a:custGeom>
          <a:blipFill>
            <a:blip r:embed="rId4"/>
            <a:stretch>
              <a:fillRect/>
            </a:stretch>
          </a:blipFill>
        </p:spPr>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41694" y="128116"/>
            <a:ext cx="17829237" cy="9901781"/>
          </a:xfrm>
          <a:custGeom>
            <a:avLst/>
            <a:gdLst/>
            <a:ahLst/>
            <a:cxnLst/>
            <a:rect l="l" t="t" r="r" b="b"/>
            <a:pathLst>
              <a:path w="17829237" h="9901781">
                <a:moveTo>
                  <a:pt x="0" y="0"/>
                </a:moveTo>
                <a:lnTo>
                  <a:pt x="17829237" y="0"/>
                </a:lnTo>
                <a:lnTo>
                  <a:pt x="17829237" y="9901781"/>
                </a:lnTo>
                <a:lnTo>
                  <a:pt x="0" y="9901781"/>
                </a:lnTo>
                <a:lnTo>
                  <a:pt x="0" y="0"/>
                </a:lnTo>
                <a:close/>
              </a:path>
            </a:pathLst>
          </a:custGeom>
          <a:blipFill>
            <a:blip r:embed="rId2"/>
            <a:stretch>
              <a:fillRect t="-191" b="-191"/>
            </a:stretch>
          </a:blipFill>
        </p:spPr>
      </p:sp>
      <p:pic>
        <p:nvPicPr>
          <p:cNvPr id="18" name="Picture 18"/>
          <p:cNvPicPr>
            <a:picLocks noChangeAspect="1"/>
          </p:cNvPicPr>
          <p:nvPr/>
        </p:nvPicPr>
        <p:blipFill>
          <a:blip r:embed="rId3"/>
          <a:srcRect/>
          <a:stretch>
            <a:fillRect/>
          </a:stretch>
        </p:blipFill>
        <p:spPr>
          <a:xfrm>
            <a:off x="8405547" y="854142"/>
            <a:ext cx="1440862" cy="785270"/>
          </a:xfrm>
          <a:prstGeom prst="rect">
            <a:avLst/>
          </a:prstGeom>
        </p:spPr>
      </p:pic>
      <p:sp>
        <p:nvSpPr>
          <p:cNvPr id="19" name="Freeform 19"/>
          <p:cNvSpPr/>
          <p:nvPr/>
        </p:nvSpPr>
        <p:spPr>
          <a:xfrm>
            <a:off x="2384938" y="2355354"/>
            <a:ext cx="2796708" cy="653730"/>
          </a:xfrm>
          <a:custGeom>
            <a:avLst/>
            <a:gdLst/>
            <a:ahLst/>
            <a:cxnLst/>
            <a:rect l="l" t="t" r="r" b="b"/>
            <a:pathLst>
              <a:path w="2796708" h="653730">
                <a:moveTo>
                  <a:pt x="0" y="0"/>
                </a:moveTo>
                <a:lnTo>
                  <a:pt x="2796707" y="0"/>
                </a:lnTo>
                <a:lnTo>
                  <a:pt x="2796707" y="653730"/>
                </a:lnTo>
                <a:lnTo>
                  <a:pt x="0" y="653730"/>
                </a:lnTo>
                <a:lnTo>
                  <a:pt x="0" y="0"/>
                </a:lnTo>
                <a:close/>
              </a:path>
            </a:pathLst>
          </a:custGeom>
          <a:blipFill>
            <a:blip r:embed="rId4"/>
            <a:stretch>
              <a:fillRect/>
            </a:stretch>
          </a:blipFill>
        </p:spPr>
      </p:sp>
      <p:sp>
        <p:nvSpPr>
          <p:cNvPr id="20" name="Freeform 20"/>
          <p:cNvSpPr/>
          <p:nvPr/>
        </p:nvSpPr>
        <p:spPr>
          <a:xfrm>
            <a:off x="5181645" y="2355354"/>
            <a:ext cx="742096" cy="819584"/>
          </a:xfrm>
          <a:custGeom>
            <a:avLst/>
            <a:gdLst/>
            <a:ahLst/>
            <a:cxnLst/>
            <a:rect l="l" t="t" r="r" b="b"/>
            <a:pathLst>
              <a:path w="742096" h="819584">
                <a:moveTo>
                  <a:pt x="0" y="0"/>
                </a:moveTo>
                <a:lnTo>
                  <a:pt x="742096" y="0"/>
                </a:lnTo>
                <a:lnTo>
                  <a:pt x="742096" y="819584"/>
                </a:lnTo>
                <a:lnTo>
                  <a:pt x="0" y="81958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1" name="Freeform 21"/>
          <p:cNvSpPr/>
          <p:nvPr/>
        </p:nvSpPr>
        <p:spPr>
          <a:xfrm rot="-5400000">
            <a:off x="9463702" y="3225622"/>
            <a:ext cx="426916" cy="1102364"/>
          </a:xfrm>
          <a:custGeom>
            <a:avLst/>
            <a:gdLst/>
            <a:ahLst/>
            <a:cxnLst/>
            <a:rect l="l" t="t" r="r" b="b"/>
            <a:pathLst>
              <a:path w="426916" h="1102364">
                <a:moveTo>
                  <a:pt x="0" y="0"/>
                </a:moveTo>
                <a:lnTo>
                  <a:pt x="426915" y="0"/>
                </a:lnTo>
                <a:lnTo>
                  <a:pt x="426915" y="1102364"/>
                </a:lnTo>
                <a:lnTo>
                  <a:pt x="0" y="110236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2" name="Freeform 22"/>
          <p:cNvSpPr/>
          <p:nvPr/>
        </p:nvSpPr>
        <p:spPr>
          <a:xfrm rot="-5400000">
            <a:off x="9463702" y="6147606"/>
            <a:ext cx="426916" cy="1102364"/>
          </a:xfrm>
          <a:custGeom>
            <a:avLst/>
            <a:gdLst/>
            <a:ahLst/>
            <a:cxnLst/>
            <a:rect l="l" t="t" r="r" b="b"/>
            <a:pathLst>
              <a:path w="426916" h="1102364">
                <a:moveTo>
                  <a:pt x="0" y="0"/>
                </a:moveTo>
                <a:lnTo>
                  <a:pt x="426915" y="0"/>
                </a:lnTo>
                <a:lnTo>
                  <a:pt x="426915" y="1102364"/>
                </a:lnTo>
                <a:lnTo>
                  <a:pt x="0" y="110236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3" name="Freeform 23"/>
          <p:cNvSpPr/>
          <p:nvPr/>
        </p:nvSpPr>
        <p:spPr>
          <a:xfrm rot="-5400000">
            <a:off x="9463702" y="5047689"/>
            <a:ext cx="426916" cy="1102364"/>
          </a:xfrm>
          <a:custGeom>
            <a:avLst/>
            <a:gdLst/>
            <a:ahLst/>
            <a:cxnLst/>
            <a:rect l="l" t="t" r="r" b="b"/>
            <a:pathLst>
              <a:path w="426916" h="1102364">
                <a:moveTo>
                  <a:pt x="0" y="0"/>
                </a:moveTo>
                <a:lnTo>
                  <a:pt x="426915" y="0"/>
                </a:lnTo>
                <a:lnTo>
                  <a:pt x="426915" y="1102364"/>
                </a:lnTo>
                <a:lnTo>
                  <a:pt x="0" y="110236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4" name="Freeform 24"/>
          <p:cNvSpPr/>
          <p:nvPr/>
        </p:nvSpPr>
        <p:spPr>
          <a:xfrm rot="-5400000">
            <a:off x="9463702" y="4134999"/>
            <a:ext cx="426916" cy="1102364"/>
          </a:xfrm>
          <a:custGeom>
            <a:avLst/>
            <a:gdLst/>
            <a:ahLst/>
            <a:cxnLst/>
            <a:rect l="l" t="t" r="r" b="b"/>
            <a:pathLst>
              <a:path w="426916" h="1102364">
                <a:moveTo>
                  <a:pt x="0" y="0"/>
                </a:moveTo>
                <a:lnTo>
                  <a:pt x="426915" y="0"/>
                </a:lnTo>
                <a:lnTo>
                  <a:pt x="426915" y="1102364"/>
                </a:lnTo>
                <a:lnTo>
                  <a:pt x="0" y="110236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5" name="Freeform 25"/>
          <p:cNvSpPr/>
          <p:nvPr/>
        </p:nvSpPr>
        <p:spPr>
          <a:xfrm>
            <a:off x="5181645" y="6912246"/>
            <a:ext cx="977822" cy="977822"/>
          </a:xfrm>
          <a:custGeom>
            <a:avLst/>
            <a:gdLst/>
            <a:ahLst/>
            <a:cxnLst/>
            <a:rect l="l" t="t" r="r" b="b"/>
            <a:pathLst>
              <a:path w="977822" h="977822">
                <a:moveTo>
                  <a:pt x="0" y="0"/>
                </a:moveTo>
                <a:lnTo>
                  <a:pt x="977822" y="0"/>
                </a:lnTo>
                <a:lnTo>
                  <a:pt x="977822" y="977822"/>
                </a:lnTo>
                <a:lnTo>
                  <a:pt x="0" y="97782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26" name="Freeform 26"/>
          <p:cNvSpPr/>
          <p:nvPr/>
        </p:nvSpPr>
        <p:spPr>
          <a:xfrm>
            <a:off x="5800770" y="7575513"/>
            <a:ext cx="468218" cy="517109"/>
          </a:xfrm>
          <a:custGeom>
            <a:avLst/>
            <a:gdLst/>
            <a:ahLst/>
            <a:cxnLst/>
            <a:rect l="l" t="t" r="r" b="b"/>
            <a:pathLst>
              <a:path w="468218" h="517109">
                <a:moveTo>
                  <a:pt x="0" y="0"/>
                </a:moveTo>
                <a:lnTo>
                  <a:pt x="468219" y="0"/>
                </a:lnTo>
                <a:lnTo>
                  <a:pt x="468219" y="517109"/>
                </a:lnTo>
                <a:lnTo>
                  <a:pt x="0" y="51710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7" name="TextBox 2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36</a:t>
            </a:r>
          </a:p>
        </p:txBody>
      </p:sp>
      <p:sp>
        <p:nvSpPr>
          <p:cNvPr id="28" name="TextBox 28"/>
          <p:cNvSpPr txBox="1"/>
          <p:nvPr/>
        </p:nvSpPr>
        <p:spPr>
          <a:xfrm>
            <a:off x="5800770" y="2058648"/>
            <a:ext cx="2388194" cy="1180466"/>
          </a:xfrm>
          <a:prstGeom prst="rect">
            <a:avLst/>
          </a:prstGeom>
        </p:spPr>
        <p:txBody>
          <a:bodyPr lIns="0" tIns="0" rIns="0" bIns="0" rtlCol="0" anchor="t">
            <a:spAutoFit/>
          </a:bodyPr>
          <a:lstStyle/>
          <a:p>
            <a:pPr algn="ctr">
              <a:lnSpc>
                <a:spcPts val="4759"/>
              </a:lnSpc>
              <a:spcBef>
                <a:spcPct val="0"/>
              </a:spcBef>
            </a:pPr>
            <a:r>
              <a:rPr lang="en-US" sz="3399" dirty="0" err="1">
                <a:solidFill>
                  <a:srgbClr val="000000"/>
                </a:solidFill>
                <a:latin typeface="Open Sans"/>
                <a:ea typeface="Open Sans"/>
                <a:cs typeface="Open Sans"/>
                <a:sym typeface="Open Sans"/>
              </a:rPr>
              <a:t>Liên</a:t>
            </a: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hệ</a:t>
            </a: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với</a:t>
            </a: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cửa</a:t>
            </a: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hàng</a:t>
            </a:r>
            <a:endParaRPr lang="en-US" sz="3399" dirty="0">
              <a:solidFill>
                <a:srgbClr val="000000"/>
              </a:solidFill>
              <a:latin typeface="Open Sans"/>
              <a:ea typeface="Open Sans"/>
              <a:cs typeface="Open Sans"/>
              <a:sym typeface="Open Sans"/>
            </a:endParaRPr>
          </a:p>
        </p:txBody>
      </p:sp>
      <p:sp>
        <p:nvSpPr>
          <p:cNvPr id="29" name="TextBox 29"/>
          <p:cNvSpPr txBox="1"/>
          <p:nvPr/>
        </p:nvSpPr>
        <p:spPr>
          <a:xfrm>
            <a:off x="10022764" y="3515721"/>
            <a:ext cx="3829508" cy="495301"/>
          </a:xfrm>
          <a:prstGeom prst="rect">
            <a:avLst/>
          </a:prstGeom>
        </p:spPr>
        <p:txBody>
          <a:bodyPr lIns="0" tIns="0" rIns="0" bIns="0" rtlCol="0" anchor="t">
            <a:spAutoFit/>
          </a:bodyPr>
          <a:lstStyle/>
          <a:p>
            <a:pPr algn="ctr">
              <a:lnSpc>
                <a:spcPts val="4199"/>
              </a:lnSpc>
              <a:spcBef>
                <a:spcPct val="0"/>
              </a:spcBef>
            </a:pPr>
            <a:r>
              <a:rPr lang="en-US" sz="2999" dirty="0" err="1">
                <a:solidFill>
                  <a:srgbClr val="000000"/>
                </a:solidFill>
                <a:latin typeface="Open Sans"/>
                <a:ea typeface="Open Sans"/>
                <a:cs typeface="Open Sans"/>
                <a:sym typeface="Open Sans"/>
              </a:rPr>
              <a:t>Nhập</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tên</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của</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bạn</a:t>
            </a:r>
            <a:endParaRPr lang="en-US" sz="2999" dirty="0">
              <a:solidFill>
                <a:srgbClr val="000000"/>
              </a:solidFill>
              <a:latin typeface="Open Sans"/>
              <a:ea typeface="Open Sans"/>
              <a:cs typeface="Open Sans"/>
              <a:sym typeface="Open Sans"/>
            </a:endParaRPr>
          </a:p>
        </p:txBody>
      </p:sp>
      <p:sp>
        <p:nvSpPr>
          <p:cNvPr id="30" name="TextBox 30"/>
          <p:cNvSpPr txBox="1"/>
          <p:nvPr/>
        </p:nvSpPr>
        <p:spPr>
          <a:xfrm>
            <a:off x="10228342" y="4414718"/>
            <a:ext cx="3829508" cy="495301"/>
          </a:xfrm>
          <a:prstGeom prst="rect">
            <a:avLst/>
          </a:prstGeom>
        </p:spPr>
        <p:txBody>
          <a:bodyPr lIns="0" tIns="0" rIns="0" bIns="0" rtlCol="0" anchor="t">
            <a:spAutoFit/>
          </a:bodyPr>
          <a:lstStyle/>
          <a:p>
            <a:pPr algn="ctr">
              <a:lnSpc>
                <a:spcPts val="4199"/>
              </a:lnSpc>
              <a:spcBef>
                <a:spcPct val="0"/>
              </a:spcBef>
            </a:pPr>
            <a:r>
              <a:rPr lang="en-US" sz="2999" dirty="0" err="1">
                <a:solidFill>
                  <a:srgbClr val="000000"/>
                </a:solidFill>
                <a:latin typeface="Open Sans"/>
                <a:ea typeface="Open Sans"/>
                <a:cs typeface="Open Sans"/>
                <a:sym typeface="Open Sans"/>
              </a:rPr>
              <a:t>Nhập</a:t>
            </a:r>
            <a:r>
              <a:rPr lang="en-US" sz="2999" dirty="0">
                <a:solidFill>
                  <a:srgbClr val="000000"/>
                </a:solidFill>
                <a:latin typeface="Open Sans"/>
                <a:ea typeface="Open Sans"/>
                <a:cs typeface="Open Sans"/>
                <a:sym typeface="Open Sans"/>
              </a:rPr>
              <a:t> email </a:t>
            </a:r>
            <a:r>
              <a:rPr lang="en-US" sz="2999" dirty="0" err="1">
                <a:solidFill>
                  <a:srgbClr val="000000"/>
                </a:solidFill>
                <a:latin typeface="Open Sans"/>
                <a:ea typeface="Open Sans"/>
                <a:cs typeface="Open Sans"/>
                <a:sym typeface="Open Sans"/>
              </a:rPr>
              <a:t>của</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bạn</a:t>
            </a:r>
            <a:endParaRPr lang="en-US" sz="2999" dirty="0">
              <a:solidFill>
                <a:srgbClr val="000000"/>
              </a:solidFill>
              <a:latin typeface="Open Sans"/>
              <a:ea typeface="Open Sans"/>
              <a:cs typeface="Open Sans"/>
              <a:sym typeface="Open Sans"/>
            </a:endParaRPr>
          </a:p>
        </p:txBody>
      </p:sp>
      <p:sp>
        <p:nvSpPr>
          <p:cNvPr id="31" name="TextBox 31"/>
          <p:cNvSpPr txBox="1"/>
          <p:nvPr/>
        </p:nvSpPr>
        <p:spPr>
          <a:xfrm>
            <a:off x="10022764" y="5310069"/>
            <a:ext cx="3829508" cy="495301"/>
          </a:xfrm>
          <a:prstGeom prst="rect">
            <a:avLst/>
          </a:prstGeom>
        </p:spPr>
        <p:txBody>
          <a:bodyPr lIns="0" tIns="0" rIns="0" bIns="0" rtlCol="0" anchor="t">
            <a:spAutoFit/>
          </a:bodyPr>
          <a:lstStyle/>
          <a:p>
            <a:pPr algn="ctr">
              <a:lnSpc>
                <a:spcPts val="4199"/>
              </a:lnSpc>
              <a:spcBef>
                <a:spcPct val="0"/>
              </a:spcBef>
            </a:pPr>
            <a:r>
              <a:rPr lang="en-US" sz="2999" dirty="0" err="1">
                <a:solidFill>
                  <a:srgbClr val="000000"/>
                </a:solidFill>
                <a:latin typeface="Open Sans"/>
                <a:ea typeface="Open Sans"/>
                <a:cs typeface="Open Sans"/>
                <a:sym typeface="Open Sans"/>
              </a:rPr>
              <a:t>Nhập</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sđt</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của</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bạn</a:t>
            </a:r>
            <a:endParaRPr lang="en-US" sz="2999" dirty="0">
              <a:solidFill>
                <a:srgbClr val="000000"/>
              </a:solidFill>
              <a:latin typeface="Open Sans"/>
              <a:ea typeface="Open Sans"/>
              <a:cs typeface="Open Sans"/>
              <a:sym typeface="Open Sans"/>
            </a:endParaRPr>
          </a:p>
        </p:txBody>
      </p:sp>
      <p:sp>
        <p:nvSpPr>
          <p:cNvPr id="32" name="TextBox 32"/>
          <p:cNvSpPr txBox="1"/>
          <p:nvPr/>
        </p:nvSpPr>
        <p:spPr>
          <a:xfrm>
            <a:off x="10022764" y="6165388"/>
            <a:ext cx="3829508" cy="1019176"/>
          </a:xfrm>
          <a:prstGeom prst="rect">
            <a:avLst/>
          </a:prstGeom>
        </p:spPr>
        <p:txBody>
          <a:bodyPr lIns="0" tIns="0" rIns="0" bIns="0" rtlCol="0" anchor="t">
            <a:spAutoFit/>
          </a:bodyPr>
          <a:lstStyle/>
          <a:p>
            <a:pPr algn="ctr">
              <a:lnSpc>
                <a:spcPts val="4199"/>
              </a:lnSpc>
              <a:spcBef>
                <a:spcPct val="0"/>
              </a:spcBef>
            </a:pPr>
            <a:r>
              <a:rPr lang="en-US" sz="2999" dirty="0" err="1">
                <a:solidFill>
                  <a:srgbClr val="000000"/>
                </a:solidFill>
                <a:latin typeface="Open Sans"/>
                <a:ea typeface="Open Sans"/>
                <a:cs typeface="Open Sans"/>
                <a:sym typeface="Open Sans"/>
              </a:rPr>
              <a:t>Bạn</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tìm</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thấy</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cửa</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hàng</a:t>
            </a:r>
            <a:r>
              <a:rPr lang="en-US" sz="2999" dirty="0">
                <a:solidFill>
                  <a:srgbClr val="000000"/>
                </a:solidFill>
                <a:latin typeface="Open Sans"/>
                <a:ea typeface="Open Sans"/>
                <a:cs typeface="Open Sans"/>
                <a:sym typeface="Open Sans"/>
              </a:rPr>
              <a:t> qua </a:t>
            </a:r>
            <a:r>
              <a:rPr lang="en-US" sz="2999" dirty="0" err="1">
                <a:solidFill>
                  <a:srgbClr val="000000"/>
                </a:solidFill>
                <a:latin typeface="Open Sans"/>
                <a:ea typeface="Open Sans"/>
                <a:cs typeface="Open Sans"/>
                <a:sym typeface="Open Sans"/>
              </a:rPr>
              <a:t>đâu</a:t>
            </a:r>
            <a:endParaRPr lang="en-US" sz="2999" dirty="0">
              <a:solidFill>
                <a:srgbClr val="000000"/>
              </a:solidFill>
              <a:latin typeface="Open Sans"/>
              <a:ea typeface="Open Sans"/>
              <a:cs typeface="Open Sans"/>
              <a:sym typeface="Open Sans"/>
            </a:endParaRPr>
          </a:p>
        </p:txBody>
      </p:sp>
      <p:sp>
        <p:nvSpPr>
          <p:cNvPr id="33" name="TextBox 33"/>
          <p:cNvSpPr txBox="1"/>
          <p:nvPr/>
        </p:nvSpPr>
        <p:spPr>
          <a:xfrm>
            <a:off x="5800770" y="7647586"/>
            <a:ext cx="1637428" cy="580391"/>
          </a:xfrm>
          <a:prstGeom prst="rect">
            <a:avLst/>
          </a:prstGeom>
        </p:spPr>
        <p:txBody>
          <a:bodyPr lIns="0" tIns="0" rIns="0" bIns="0" rtlCol="0" anchor="t">
            <a:spAutoFit/>
          </a:bodyPr>
          <a:lstStyle/>
          <a:p>
            <a:pPr algn="ctr">
              <a:lnSpc>
                <a:spcPts val="4759"/>
              </a:lnSpc>
              <a:spcBef>
                <a:spcPct val="0"/>
              </a:spcBef>
            </a:pPr>
            <a:r>
              <a:rPr lang="en-US" sz="3399" dirty="0" err="1">
                <a:solidFill>
                  <a:srgbClr val="000000"/>
                </a:solidFill>
                <a:latin typeface="Open Sans"/>
                <a:ea typeface="Open Sans"/>
                <a:cs typeface="Open Sans"/>
                <a:sym typeface="Open Sans"/>
              </a:rPr>
              <a:t>Gửi</a:t>
            </a:r>
            <a:endParaRPr lang="en-US" sz="3399" dirty="0">
              <a:solidFill>
                <a:srgbClr val="000000"/>
              </a:solidFill>
              <a:latin typeface="Open Sans"/>
              <a:ea typeface="Open Sans"/>
              <a:cs typeface="Open Sans"/>
              <a:sym typeface="Open Sans"/>
            </a:endParaRPr>
          </a:p>
        </p:txBody>
      </p:sp>
      <p:sp>
        <p:nvSpPr>
          <p:cNvPr id="34" name="Freeform 34"/>
          <p:cNvSpPr/>
          <p:nvPr/>
        </p:nvSpPr>
        <p:spPr>
          <a:xfrm>
            <a:off x="2048578" y="8092622"/>
            <a:ext cx="3504115" cy="819087"/>
          </a:xfrm>
          <a:custGeom>
            <a:avLst/>
            <a:gdLst/>
            <a:ahLst/>
            <a:cxnLst/>
            <a:rect l="l" t="t" r="r" b="b"/>
            <a:pathLst>
              <a:path w="3504115" h="819087">
                <a:moveTo>
                  <a:pt x="0" y="0"/>
                </a:moveTo>
                <a:lnTo>
                  <a:pt x="3504115" y="0"/>
                </a:lnTo>
                <a:lnTo>
                  <a:pt x="3504115" y="819086"/>
                </a:lnTo>
                <a:lnTo>
                  <a:pt x="0" y="819086"/>
                </a:lnTo>
                <a:lnTo>
                  <a:pt x="0" y="0"/>
                </a:lnTo>
                <a:close/>
              </a:path>
            </a:pathLst>
          </a:custGeom>
          <a:blipFill>
            <a:blip r:embed="rId4"/>
            <a:stretch>
              <a:fillRect/>
            </a:stretch>
          </a:blipFill>
        </p:spPr>
      </p:sp>
      <p:sp>
        <p:nvSpPr>
          <p:cNvPr id="35" name="Freeform 35"/>
          <p:cNvSpPr/>
          <p:nvPr/>
        </p:nvSpPr>
        <p:spPr>
          <a:xfrm>
            <a:off x="3412244" y="8740341"/>
            <a:ext cx="742096" cy="819584"/>
          </a:xfrm>
          <a:custGeom>
            <a:avLst/>
            <a:gdLst/>
            <a:ahLst/>
            <a:cxnLst/>
            <a:rect l="l" t="t" r="r" b="b"/>
            <a:pathLst>
              <a:path w="742096" h="819584">
                <a:moveTo>
                  <a:pt x="0" y="0"/>
                </a:moveTo>
                <a:lnTo>
                  <a:pt x="742096" y="0"/>
                </a:lnTo>
                <a:lnTo>
                  <a:pt x="742096" y="819584"/>
                </a:lnTo>
                <a:lnTo>
                  <a:pt x="0" y="81958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6" name="TextBox 36"/>
          <p:cNvSpPr txBox="1"/>
          <p:nvPr/>
        </p:nvSpPr>
        <p:spPr>
          <a:xfrm>
            <a:off x="3800636" y="8877439"/>
            <a:ext cx="3031214" cy="1006196"/>
          </a:xfrm>
          <a:prstGeom prst="rect">
            <a:avLst/>
          </a:prstGeom>
        </p:spPr>
        <p:txBody>
          <a:bodyPr lIns="0" tIns="0" rIns="0" bIns="0" rtlCol="0" anchor="t">
            <a:spAutoFit/>
          </a:bodyPr>
          <a:lstStyle/>
          <a:p>
            <a:pPr algn="ctr">
              <a:lnSpc>
                <a:spcPts val="4055"/>
              </a:lnSpc>
              <a:spcBef>
                <a:spcPct val="0"/>
              </a:spcBef>
            </a:pPr>
            <a:r>
              <a:rPr lang="en-US" sz="2897" dirty="0">
                <a:solidFill>
                  <a:srgbClr val="000000"/>
                </a:solidFill>
                <a:latin typeface="Open Sans"/>
                <a:ea typeface="Open Sans"/>
                <a:cs typeface="Open Sans"/>
                <a:sym typeface="Open Sans"/>
              </a:rPr>
              <a:t>Hotline </a:t>
            </a:r>
            <a:r>
              <a:rPr lang="en-US" sz="2897" dirty="0" err="1">
                <a:solidFill>
                  <a:srgbClr val="000000"/>
                </a:solidFill>
                <a:latin typeface="Open Sans"/>
                <a:ea typeface="Open Sans"/>
                <a:cs typeface="Open Sans"/>
                <a:sym typeface="Open Sans"/>
              </a:rPr>
              <a:t>liên</a:t>
            </a:r>
            <a:r>
              <a:rPr lang="en-US" sz="2897" dirty="0">
                <a:solidFill>
                  <a:srgbClr val="000000"/>
                </a:solidFill>
                <a:latin typeface="Open Sans"/>
                <a:ea typeface="Open Sans"/>
                <a:cs typeface="Open Sans"/>
                <a:sym typeface="Open Sans"/>
              </a:rPr>
              <a:t> </a:t>
            </a:r>
            <a:r>
              <a:rPr lang="en-US" sz="2897" dirty="0" err="1">
                <a:solidFill>
                  <a:srgbClr val="000000"/>
                </a:solidFill>
                <a:latin typeface="Open Sans"/>
                <a:ea typeface="Open Sans"/>
                <a:cs typeface="Open Sans"/>
                <a:sym typeface="Open Sans"/>
              </a:rPr>
              <a:t>hệ</a:t>
            </a:r>
            <a:r>
              <a:rPr lang="en-US" sz="2897" dirty="0">
                <a:solidFill>
                  <a:srgbClr val="000000"/>
                </a:solidFill>
                <a:latin typeface="Open Sans"/>
                <a:ea typeface="Open Sans"/>
                <a:cs typeface="Open Sans"/>
                <a:sym typeface="Open Sans"/>
              </a:rPr>
              <a:t> </a:t>
            </a:r>
            <a:r>
              <a:rPr lang="en-US" sz="2897" dirty="0" err="1">
                <a:solidFill>
                  <a:srgbClr val="000000"/>
                </a:solidFill>
                <a:latin typeface="Open Sans"/>
                <a:ea typeface="Open Sans"/>
                <a:cs typeface="Open Sans"/>
                <a:sym typeface="Open Sans"/>
              </a:rPr>
              <a:t>với</a:t>
            </a:r>
            <a:r>
              <a:rPr lang="en-US" sz="2897" dirty="0">
                <a:solidFill>
                  <a:srgbClr val="000000"/>
                </a:solidFill>
                <a:latin typeface="Open Sans"/>
                <a:ea typeface="Open Sans"/>
                <a:cs typeface="Open Sans"/>
                <a:sym typeface="Open Sans"/>
              </a:rPr>
              <a:t> </a:t>
            </a:r>
            <a:r>
              <a:rPr lang="en-US" sz="2897" dirty="0" err="1">
                <a:solidFill>
                  <a:srgbClr val="000000"/>
                </a:solidFill>
                <a:latin typeface="Open Sans"/>
                <a:ea typeface="Open Sans"/>
                <a:cs typeface="Open Sans"/>
                <a:sym typeface="Open Sans"/>
              </a:rPr>
              <a:t>cửa</a:t>
            </a:r>
            <a:r>
              <a:rPr lang="en-US" sz="2897" dirty="0">
                <a:solidFill>
                  <a:srgbClr val="000000"/>
                </a:solidFill>
                <a:latin typeface="Open Sans"/>
                <a:ea typeface="Open Sans"/>
                <a:cs typeface="Open Sans"/>
                <a:sym typeface="Open Sans"/>
              </a:rPr>
              <a:t> </a:t>
            </a:r>
            <a:r>
              <a:rPr lang="en-US" sz="2897" dirty="0" err="1">
                <a:solidFill>
                  <a:srgbClr val="000000"/>
                </a:solidFill>
                <a:latin typeface="Open Sans"/>
                <a:ea typeface="Open Sans"/>
                <a:cs typeface="Open Sans"/>
                <a:sym typeface="Open Sans"/>
              </a:rPr>
              <a:t>hàng</a:t>
            </a:r>
            <a:endParaRPr lang="en-US" sz="2897" dirty="0">
              <a:solidFill>
                <a:srgbClr val="000000"/>
              </a:solidFill>
              <a:latin typeface="Open Sans"/>
              <a:ea typeface="Open Sans"/>
              <a:cs typeface="Open Sans"/>
              <a:sym typeface="Open Sans"/>
            </a:endParaRP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9">
                                            <p:txEl>
                                              <p:pRg st="0" end="0"/>
                                            </p:txEl>
                                          </p:spTgt>
                                        </p:tgtEl>
                                        <p:attrNameLst>
                                          <p:attrName>style.visibility</p:attrName>
                                        </p:attrNameLst>
                                      </p:cBhvr>
                                      <p:to>
                                        <p:strVal val="visible"/>
                                      </p:to>
                                    </p:set>
                                    <p:animEffect transition="in" filter="barn(inVertical)">
                                      <p:cBhvr>
                                        <p:cTn id="28" dur="500"/>
                                        <p:tgtEl>
                                          <p:spTgt spid="2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30">
                                            <p:txEl>
                                              <p:pRg st="0" end="0"/>
                                            </p:txEl>
                                          </p:spTgt>
                                        </p:tgtEl>
                                        <p:attrNameLst>
                                          <p:attrName>style.visibility</p:attrName>
                                        </p:attrNameLst>
                                      </p:cBhvr>
                                      <p:to>
                                        <p:strVal val="visible"/>
                                      </p:to>
                                    </p:set>
                                    <p:animEffect transition="in" filter="barn(inVertical)">
                                      <p:cBhvr>
                                        <p:cTn id="38" dur="500"/>
                                        <p:tgtEl>
                                          <p:spTgt spid="30">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arn(inVertical)">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1">
                                            <p:txEl>
                                              <p:pRg st="0" end="0"/>
                                            </p:txEl>
                                          </p:spTgt>
                                        </p:tgtEl>
                                        <p:attrNameLst>
                                          <p:attrName>style.visibility</p:attrName>
                                        </p:attrNameLst>
                                      </p:cBhvr>
                                      <p:to>
                                        <p:strVal val="visible"/>
                                      </p:to>
                                    </p:set>
                                    <p:animEffect transition="in" filter="wipe(down)">
                                      <p:cBhvr>
                                        <p:cTn id="48" dur="500"/>
                                        <p:tgtEl>
                                          <p:spTgt spid="31">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32">
                                            <p:txEl>
                                              <p:pRg st="0" end="0"/>
                                            </p:txEl>
                                          </p:spTgt>
                                        </p:tgtEl>
                                        <p:attrNameLst>
                                          <p:attrName>style.visibility</p:attrName>
                                        </p:attrNameLst>
                                      </p:cBhvr>
                                      <p:to>
                                        <p:strVal val="visible"/>
                                      </p:to>
                                    </p:set>
                                    <p:animEffect transition="in" filter="barn(inVertical)">
                                      <p:cBhvr>
                                        <p:cTn id="60" dur="500"/>
                                        <p:tgtEl>
                                          <p:spTgt spid="3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barn(inVertical)">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barn(inVertical)">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3">
                                            <p:txEl>
                                              <p:pRg st="0" end="0"/>
                                            </p:txEl>
                                          </p:spTgt>
                                        </p:tgtEl>
                                        <p:attrNameLst>
                                          <p:attrName>style.visibility</p:attrName>
                                        </p:attrNameLst>
                                      </p:cBhvr>
                                      <p:to>
                                        <p:strVal val="visible"/>
                                      </p:to>
                                    </p:set>
                                    <p:animEffect transition="in" filter="fade">
                                      <p:cBhvr>
                                        <p:cTn id="75" dur="500"/>
                                        <p:tgtEl>
                                          <p:spTgt spid="33">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barn(inVertical)">
                                      <p:cBhvr>
                                        <p:cTn id="80" dur="500"/>
                                        <p:tgtEl>
                                          <p:spTgt spid="3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down)">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6">
                                            <p:txEl>
                                              <p:pRg st="0" end="0"/>
                                            </p:txEl>
                                          </p:spTgt>
                                        </p:tgtEl>
                                        <p:attrNameLst>
                                          <p:attrName>style.visibility</p:attrName>
                                        </p:attrNameLst>
                                      </p:cBhvr>
                                      <p:to>
                                        <p:strVal val="visible"/>
                                      </p:to>
                                    </p:set>
                                    <p:animEffect transition="in" filter="fade">
                                      <p:cBhvr>
                                        <p:cTn id="90"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7200" y="190501"/>
            <a:ext cx="17830800" cy="10096500"/>
          </a:xfrm>
          <a:custGeom>
            <a:avLst/>
            <a:gdLst/>
            <a:ahLst/>
            <a:cxnLst/>
            <a:rect l="l" t="t" r="r" b="b"/>
            <a:pathLst>
              <a:path w="15667714" h="9963529">
                <a:moveTo>
                  <a:pt x="0" y="0"/>
                </a:moveTo>
                <a:lnTo>
                  <a:pt x="15667714" y="0"/>
                </a:lnTo>
                <a:lnTo>
                  <a:pt x="15667714" y="9963529"/>
                </a:lnTo>
                <a:lnTo>
                  <a:pt x="0" y="9963529"/>
                </a:lnTo>
                <a:lnTo>
                  <a:pt x="0" y="0"/>
                </a:lnTo>
                <a:close/>
              </a:path>
            </a:pathLst>
          </a:custGeom>
          <a:blipFill>
            <a:blip r:embed="rId2"/>
            <a:stretch>
              <a:fillRect l="-1012" r="-1012"/>
            </a:stretch>
          </a:blipFill>
        </p:spPr>
      </p:sp>
      <p:pic>
        <p:nvPicPr>
          <p:cNvPr id="3" name="Picture 3"/>
          <p:cNvPicPr>
            <a:picLocks noChangeAspect="1"/>
          </p:cNvPicPr>
          <p:nvPr/>
        </p:nvPicPr>
        <p:blipFill>
          <a:blip r:embed="rId3"/>
          <a:srcRect/>
          <a:stretch>
            <a:fillRect/>
          </a:stretch>
        </p:blipFill>
        <p:spPr>
          <a:xfrm>
            <a:off x="1524000" y="1305384"/>
            <a:ext cx="6248400" cy="1229732"/>
          </a:xfrm>
          <a:prstGeom prst="rect">
            <a:avLst/>
          </a:prstGeom>
          <a:ln cap="sq">
            <a:noFill/>
            <a:prstDash val="solid"/>
          </a:ln>
        </p:spPr>
      </p:pic>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37</a:t>
            </a:r>
          </a:p>
        </p:txBody>
      </p:sp>
      <p:sp>
        <p:nvSpPr>
          <p:cNvPr id="5" name="Freeform 5"/>
          <p:cNvSpPr/>
          <p:nvPr/>
        </p:nvSpPr>
        <p:spPr>
          <a:xfrm>
            <a:off x="4791184" y="2063242"/>
            <a:ext cx="742096" cy="819584"/>
          </a:xfrm>
          <a:custGeom>
            <a:avLst/>
            <a:gdLst/>
            <a:ahLst/>
            <a:cxnLst/>
            <a:rect l="l" t="t" r="r" b="b"/>
            <a:pathLst>
              <a:path w="742096" h="819584">
                <a:moveTo>
                  <a:pt x="0" y="0"/>
                </a:moveTo>
                <a:lnTo>
                  <a:pt x="742096" y="0"/>
                </a:lnTo>
                <a:lnTo>
                  <a:pt x="742096" y="819584"/>
                </a:lnTo>
                <a:lnTo>
                  <a:pt x="0" y="81958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TextBox 6"/>
          <p:cNvSpPr txBox="1"/>
          <p:nvPr/>
        </p:nvSpPr>
        <p:spPr>
          <a:xfrm>
            <a:off x="5227481" y="2413370"/>
            <a:ext cx="6546766" cy="531537"/>
          </a:xfrm>
          <a:prstGeom prst="rect">
            <a:avLst/>
          </a:prstGeom>
        </p:spPr>
        <p:txBody>
          <a:bodyPr lIns="0" tIns="0" rIns="0" bIns="0" rtlCol="0" anchor="t">
            <a:spAutoFit/>
          </a:bodyPr>
          <a:lstStyle/>
          <a:p>
            <a:pPr algn="ctr">
              <a:lnSpc>
                <a:spcPts val="4302"/>
              </a:lnSpc>
              <a:spcBef>
                <a:spcPct val="0"/>
              </a:spcBef>
            </a:pPr>
            <a:r>
              <a:rPr lang="en-US" sz="3073" b="1" dirty="0" err="1">
                <a:solidFill>
                  <a:srgbClr val="000000"/>
                </a:solidFill>
                <a:latin typeface="Open Sans Bold"/>
                <a:ea typeface="Open Sans Bold"/>
                <a:cs typeface="Open Sans Bold"/>
                <a:sym typeface="Open Sans Bold"/>
              </a:rPr>
              <a:t>Nhập</a:t>
            </a:r>
            <a:r>
              <a:rPr lang="en-US" sz="3073" b="1" dirty="0">
                <a:solidFill>
                  <a:srgbClr val="000000"/>
                </a:solidFill>
                <a:latin typeface="Open Sans Bold"/>
                <a:ea typeface="Open Sans Bold"/>
                <a:cs typeface="Open Sans Bold"/>
                <a:sym typeface="Open Sans Bold"/>
              </a:rPr>
              <a:t> </a:t>
            </a:r>
            <a:r>
              <a:rPr lang="en-US" sz="3073" b="1" dirty="0" err="1">
                <a:solidFill>
                  <a:srgbClr val="000000"/>
                </a:solidFill>
                <a:latin typeface="Open Sans Bold"/>
                <a:ea typeface="Open Sans Bold"/>
                <a:cs typeface="Open Sans Bold"/>
                <a:sym typeface="Open Sans Bold"/>
              </a:rPr>
              <a:t>thông</a:t>
            </a:r>
            <a:r>
              <a:rPr lang="en-US" sz="3073" b="1" dirty="0">
                <a:solidFill>
                  <a:srgbClr val="000000"/>
                </a:solidFill>
                <a:latin typeface="Open Sans Bold"/>
                <a:ea typeface="Open Sans Bold"/>
                <a:cs typeface="Open Sans Bold"/>
                <a:sym typeface="Open Sans Bold"/>
              </a:rPr>
              <a:t> tin </a:t>
            </a:r>
            <a:r>
              <a:rPr lang="en-US" sz="3073" b="1" dirty="0" err="1">
                <a:solidFill>
                  <a:srgbClr val="000000"/>
                </a:solidFill>
                <a:latin typeface="Open Sans Bold"/>
                <a:ea typeface="Open Sans Bold"/>
                <a:cs typeface="Open Sans Bold"/>
                <a:sym typeface="Open Sans Bold"/>
              </a:rPr>
              <a:t>đăng</a:t>
            </a:r>
            <a:r>
              <a:rPr lang="en-US" sz="3073" b="1" dirty="0">
                <a:solidFill>
                  <a:srgbClr val="000000"/>
                </a:solidFill>
                <a:latin typeface="Open Sans Bold"/>
                <a:ea typeface="Open Sans Bold"/>
                <a:cs typeface="Open Sans Bold"/>
                <a:sym typeface="Open Sans Bold"/>
              </a:rPr>
              <a:t> </a:t>
            </a:r>
            <a:r>
              <a:rPr lang="en-US" sz="3073" b="1" dirty="0" err="1">
                <a:solidFill>
                  <a:srgbClr val="000000"/>
                </a:solidFill>
                <a:latin typeface="Open Sans Bold"/>
                <a:ea typeface="Open Sans Bold"/>
                <a:cs typeface="Open Sans Bold"/>
                <a:sym typeface="Open Sans Bold"/>
              </a:rPr>
              <a:t>ký</a:t>
            </a:r>
            <a:r>
              <a:rPr lang="en-US" sz="3073" b="1" dirty="0">
                <a:solidFill>
                  <a:srgbClr val="000000"/>
                </a:solidFill>
                <a:latin typeface="Open Sans Bold"/>
                <a:ea typeface="Open Sans Bold"/>
                <a:cs typeface="Open Sans Bold"/>
                <a:sym typeface="Open Sans Bold"/>
              </a:rPr>
              <a:t> </a:t>
            </a:r>
            <a:r>
              <a:rPr lang="en-US" sz="3073" b="1" dirty="0" err="1">
                <a:solidFill>
                  <a:srgbClr val="000000"/>
                </a:solidFill>
                <a:latin typeface="Open Sans Bold"/>
                <a:ea typeface="Open Sans Bold"/>
                <a:cs typeface="Open Sans Bold"/>
                <a:sym typeface="Open Sans Bold"/>
              </a:rPr>
              <a:t>ngay</a:t>
            </a:r>
            <a:endParaRPr lang="en-US" sz="3073" b="1" dirty="0">
              <a:solidFill>
                <a:srgbClr val="000000"/>
              </a:solidFill>
              <a:latin typeface="Open Sans Bold"/>
              <a:ea typeface="Open Sans Bold"/>
              <a:cs typeface="Open Sans Bold"/>
              <a:sym typeface="Open Sans Bold"/>
            </a:endParaRPr>
          </a:p>
        </p:txBody>
      </p:sp>
      <p:sp>
        <p:nvSpPr>
          <p:cNvPr id="7" name="Freeform 7"/>
          <p:cNvSpPr/>
          <p:nvPr/>
        </p:nvSpPr>
        <p:spPr>
          <a:xfrm rot="-5400000">
            <a:off x="5793742" y="3022544"/>
            <a:ext cx="426916" cy="1102364"/>
          </a:xfrm>
          <a:custGeom>
            <a:avLst/>
            <a:gdLst/>
            <a:ahLst/>
            <a:cxnLst/>
            <a:rect l="l" t="t" r="r" b="b"/>
            <a:pathLst>
              <a:path w="426916" h="1102364">
                <a:moveTo>
                  <a:pt x="0" y="0"/>
                </a:moveTo>
                <a:lnTo>
                  <a:pt x="426915" y="0"/>
                </a:lnTo>
                <a:lnTo>
                  <a:pt x="426915" y="1102364"/>
                </a:lnTo>
                <a:lnTo>
                  <a:pt x="0" y="110236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rot="-5400000">
            <a:off x="5793742" y="3868559"/>
            <a:ext cx="426916" cy="1102364"/>
          </a:xfrm>
          <a:custGeom>
            <a:avLst/>
            <a:gdLst/>
            <a:ahLst/>
            <a:cxnLst/>
            <a:rect l="l" t="t" r="r" b="b"/>
            <a:pathLst>
              <a:path w="426916" h="1102364">
                <a:moveTo>
                  <a:pt x="0" y="0"/>
                </a:moveTo>
                <a:lnTo>
                  <a:pt x="426915" y="0"/>
                </a:lnTo>
                <a:lnTo>
                  <a:pt x="426915" y="1102365"/>
                </a:lnTo>
                <a:lnTo>
                  <a:pt x="0" y="110236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Freeform 9"/>
          <p:cNvSpPr/>
          <p:nvPr/>
        </p:nvSpPr>
        <p:spPr>
          <a:xfrm rot="-5400000">
            <a:off x="5793742" y="4714575"/>
            <a:ext cx="426916" cy="1102364"/>
          </a:xfrm>
          <a:custGeom>
            <a:avLst/>
            <a:gdLst/>
            <a:ahLst/>
            <a:cxnLst/>
            <a:rect l="l" t="t" r="r" b="b"/>
            <a:pathLst>
              <a:path w="426916" h="1102364">
                <a:moveTo>
                  <a:pt x="0" y="0"/>
                </a:moveTo>
                <a:lnTo>
                  <a:pt x="426915" y="0"/>
                </a:lnTo>
                <a:lnTo>
                  <a:pt x="426915" y="1102364"/>
                </a:lnTo>
                <a:lnTo>
                  <a:pt x="0" y="110236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0" name="Freeform 10"/>
          <p:cNvSpPr/>
          <p:nvPr/>
        </p:nvSpPr>
        <p:spPr>
          <a:xfrm>
            <a:off x="4603138" y="6109464"/>
            <a:ext cx="977822" cy="977822"/>
          </a:xfrm>
          <a:custGeom>
            <a:avLst/>
            <a:gdLst/>
            <a:ahLst/>
            <a:cxnLst/>
            <a:rect l="l" t="t" r="r" b="b"/>
            <a:pathLst>
              <a:path w="977822" h="977822">
                <a:moveTo>
                  <a:pt x="0" y="0"/>
                </a:moveTo>
                <a:lnTo>
                  <a:pt x="977822" y="0"/>
                </a:lnTo>
                <a:lnTo>
                  <a:pt x="977822" y="977821"/>
                </a:lnTo>
                <a:lnTo>
                  <a:pt x="0" y="977821"/>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1" name="TextBox 11"/>
          <p:cNvSpPr txBox="1"/>
          <p:nvPr/>
        </p:nvSpPr>
        <p:spPr>
          <a:xfrm>
            <a:off x="6558381" y="3303118"/>
            <a:ext cx="1704161" cy="522807"/>
          </a:xfrm>
          <a:prstGeom prst="rect">
            <a:avLst/>
          </a:prstGeom>
        </p:spPr>
        <p:txBody>
          <a:bodyPr lIns="0" tIns="0" rIns="0" bIns="0" rtlCol="0" anchor="t">
            <a:spAutoFit/>
          </a:bodyPr>
          <a:lstStyle/>
          <a:p>
            <a:pPr algn="ctr">
              <a:lnSpc>
                <a:spcPts val="4344"/>
              </a:lnSpc>
              <a:spcBef>
                <a:spcPct val="0"/>
              </a:spcBef>
            </a:pPr>
            <a:r>
              <a:rPr lang="en-US" sz="3103" dirty="0" err="1">
                <a:solidFill>
                  <a:srgbClr val="000000"/>
                </a:solidFill>
                <a:latin typeface="Open Sans"/>
                <a:ea typeface="Open Sans"/>
                <a:cs typeface="Open Sans"/>
                <a:sym typeface="Open Sans"/>
              </a:rPr>
              <a:t>Nhập</a:t>
            </a:r>
            <a:r>
              <a:rPr lang="en-US" sz="3103" dirty="0">
                <a:solidFill>
                  <a:srgbClr val="000000"/>
                </a:solidFill>
                <a:latin typeface="Open Sans"/>
                <a:ea typeface="Open Sans"/>
                <a:cs typeface="Open Sans"/>
                <a:sym typeface="Open Sans"/>
              </a:rPr>
              <a:t> </a:t>
            </a:r>
            <a:r>
              <a:rPr lang="en-US" sz="3103" dirty="0" err="1">
                <a:solidFill>
                  <a:srgbClr val="000000"/>
                </a:solidFill>
                <a:latin typeface="Open Sans"/>
                <a:ea typeface="Open Sans"/>
                <a:cs typeface="Open Sans"/>
                <a:sym typeface="Open Sans"/>
              </a:rPr>
              <a:t>tên</a:t>
            </a:r>
            <a:endParaRPr lang="en-US" sz="3103" dirty="0">
              <a:solidFill>
                <a:srgbClr val="000000"/>
              </a:solidFill>
              <a:latin typeface="Open Sans"/>
              <a:ea typeface="Open Sans"/>
              <a:cs typeface="Open Sans"/>
              <a:sym typeface="Open Sans"/>
            </a:endParaRPr>
          </a:p>
        </p:txBody>
      </p:sp>
      <p:sp>
        <p:nvSpPr>
          <p:cNvPr id="12" name="TextBox 12"/>
          <p:cNvSpPr txBox="1"/>
          <p:nvPr/>
        </p:nvSpPr>
        <p:spPr>
          <a:xfrm>
            <a:off x="6270635" y="4070983"/>
            <a:ext cx="2180804" cy="1067283"/>
          </a:xfrm>
          <a:prstGeom prst="rect">
            <a:avLst/>
          </a:prstGeom>
        </p:spPr>
        <p:txBody>
          <a:bodyPr lIns="0" tIns="0" rIns="0" bIns="0" rtlCol="0" anchor="t">
            <a:spAutoFit/>
          </a:bodyPr>
          <a:lstStyle/>
          <a:p>
            <a:pPr algn="ctr">
              <a:lnSpc>
                <a:spcPts val="4344"/>
              </a:lnSpc>
              <a:spcBef>
                <a:spcPct val="0"/>
              </a:spcBef>
            </a:pPr>
            <a:r>
              <a:rPr lang="en-US" sz="3103" dirty="0" err="1">
                <a:solidFill>
                  <a:srgbClr val="000000"/>
                </a:solidFill>
                <a:latin typeface="Open Sans"/>
                <a:ea typeface="Open Sans"/>
                <a:cs typeface="Open Sans"/>
                <a:sym typeface="Open Sans"/>
              </a:rPr>
              <a:t>Nhập</a:t>
            </a:r>
            <a:r>
              <a:rPr lang="en-US" sz="3103" dirty="0">
                <a:solidFill>
                  <a:srgbClr val="000000"/>
                </a:solidFill>
                <a:latin typeface="Open Sans"/>
                <a:ea typeface="Open Sans"/>
                <a:cs typeface="Open Sans"/>
                <a:sym typeface="Open Sans"/>
              </a:rPr>
              <a:t> </a:t>
            </a:r>
            <a:r>
              <a:rPr lang="en-US" sz="3103" dirty="0" err="1">
                <a:solidFill>
                  <a:srgbClr val="000000"/>
                </a:solidFill>
                <a:latin typeface="Open Sans"/>
                <a:ea typeface="Open Sans"/>
                <a:cs typeface="Open Sans"/>
                <a:sym typeface="Open Sans"/>
              </a:rPr>
              <a:t>địa</a:t>
            </a:r>
            <a:r>
              <a:rPr lang="en-US" sz="3103" dirty="0">
                <a:solidFill>
                  <a:srgbClr val="000000"/>
                </a:solidFill>
                <a:latin typeface="Open Sans"/>
                <a:ea typeface="Open Sans"/>
                <a:cs typeface="Open Sans"/>
                <a:sym typeface="Open Sans"/>
              </a:rPr>
              <a:t> </a:t>
            </a:r>
            <a:r>
              <a:rPr lang="en-US" sz="3103" dirty="0" err="1">
                <a:solidFill>
                  <a:srgbClr val="000000"/>
                </a:solidFill>
                <a:latin typeface="Open Sans"/>
                <a:ea typeface="Open Sans"/>
                <a:cs typeface="Open Sans"/>
                <a:sym typeface="Open Sans"/>
              </a:rPr>
              <a:t>chỉ</a:t>
            </a:r>
            <a:r>
              <a:rPr lang="en-US" sz="3103" dirty="0">
                <a:solidFill>
                  <a:srgbClr val="000000"/>
                </a:solidFill>
                <a:latin typeface="Open Sans"/>
                <a:ea typeface="Open Sans"/>
                <a:cs typeface="Open Sans"/>
                <a:sym typeface="Open Sans"/>
              </a:rPr>
              <a:t> email</a:t>
            </a:r>
          </a:p>
        </p:txBody>
      </p:sp>
      <p:sp>
        <p:nvSpPr>
          <p:cNvPr id="13" name="TextBox 13"/>
          <p:cNvSpPr txBox="1"/>
          <p:nvPr/>
        </p:nvSpPr>
        <p:spPr>
          <a:xfrm>
            <a:off x="6320060" y="4957049"/>
            <a:ext cx="2180804" cy="1067283"/>
          </a:xfrm>
          <a:prstGeom prst="rect">
            <a:avLst/>
          </a:prstGeom>
        </p:spPr>
        <p:txBody>
          <a:bodyPr lIns="0" tIns="0" rIns="0" bIns="0" rtlCol="0" anchor="t">
            <a:spAutoFit/>
          </a:bodyPr>
          <a:lstStyle/>
          <a:p>
            <a:pPr algn="ctr">
              <a:lnSpc>
                <a:spcPts val="4344"/>
              </a:lnSpc>
              <a:spcBef>
                <a:spcPct val="0"/>
              </a:spcBef>
            </a:pPr>
            <a:r>
              <a:rPr lang="en-US" sz="3103" dirty="0" err="1">
                <a:solidFill>
                  <a:srgbClr val="000000"/>
                </a:solidFill>
                <a:latin typeface="Open Sans"/>
                <a:ea typeface="Open Sans"/>
                <a:cs typeface="Open Sans"/>
                <a:sym typeface="Open Sans"/>
              </a:rPr>
              <a:t>Nhập</a:t>
            </a:r>
            <a:r>
              <a:rPr lang="en-US" sz="3103" dirty="0">
                <a:solidFill>
                  <a:srgbClr val="000000"/>
                </a:solidFill>
                <a:latin typeface="Open Sans"/>
                <a:ea typeface="Open Sans"/>
                <a:cs typeface="Open Sans"/>
                <a:sym typeface="Open Sans"/>
              </a:rPr>
              <a:t> </a:t>
            </a:r>
            <a:r>
              <a:rPr lang="en-US" sz="3103" dirty="0" err="1">
                <a:solidFill>
                  <a:srgbClr val="000000"/>
                </a:solidFill>
                <a:latin typeface="Open Sans"/>
                <a:ea typeface="Open Sans"/>
                <a:cs typeface="Open Sans"/>
                <a:sym typeface="Open Sans"/>
              </a:rPr>
              <a:t>mật</a:t>
            </a:r>
            <a:r>
              <a:rPr lang="en-US" sz="3103" dirty="0">
                <a:solidFill>
                  <a:srgbClr val="000000"/>
                </a:solidFill>
                <a:latin typeface="Open Sans"/>
                <a:ea typeface="Open Sans"/>
                <a:cs typeface="Open Sans"/>
                <a:sym typeface="Open Sans"/>
              </a:rPr>
              <a:t> </a:t>
            </a:r>
            <a:r>
              <a:rPr lang="en-US" sz="3103" dirty="0" err="1">
                <a:solidFill>
                  <a:srgbClr val="000000"/>
                </a:solidFill>
                <a:latin typeface="Open Sans"/>
                <a:ea typeface="Open Sans"/>
                <a:cs typeface="Open Sans"/>
                <a:sym typeface="Open Sans"/>
              </a:rPr>
              <a:t>khẩu</a:t>
            </a:r>
            <a:endParaRPr lang="en-US" sz="3103" dirty="0">
              <a:solidFill>
                <a:srgbClr val="000000"/>
              </a:solidFill>
              <a:latin typeface="Open Sans"/>
              <a:ea typeface="Open Sans"/>
              <a:cs typeface="Open Sans"/>
              <a:sym typeface="Open Sans"/>
            </a:endParaRPr>
          </a:p>
        </p:txBody>
      </p:sp>
      <p:sp>
        <p:nvSpPr>
          <p:cNvPr id="14" name="Freeform 14"/>
          <p:cNvSpPr/>
          <p:nvPr/>
        </p:nvSpPr>
        <p:spPr>
          <a:xfrm>
            <a:off x="5101656" y="6746040"/>
            <a:ext cx="684588" cy="756071"/>
          </a:xfrm>
          <a:custGeom>
            <a:avLst/>
            <a:gdLst/>
            <a:ahLst/>
            <a:cxnLst/>
            <a:rect l="l" t="t" r="r" b="b"/>
            <a:pathLst>
              <a:path w="684588" h="756071">
                <a:moveTo>
                  <a:pt x="0" y="0"/>
                </a:moveTo>
                <a:lnTo>
                  <a:pt x="684588" y="0"/>
                </a:lnTo>
                <a:lnTo>
                  <a:pt x="684588" y="756071"/>
                </a:lnTo>
                <a:lnTo>
                  <a:pt x="0" y="75607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5" name="TextBox 15"/>
          <p:cNvSpPr txBox="1"/>
          <p:nvPr/>
        </p:nvSpPr>
        <p:spPr>
          <a:xfrm>
            <a:off x="5759844" y="6930568"/>
            <a:ext cx="1597075" cy="571542"/>
          </a:xfrm>
          <a:prstGeom prst="rect">
            <a:avLst/>
          </a:prstGeom>
        </p:spPr>
        <p:txBody>
          <a:bodyPr lIns="0" tIns="0" rIns="0" bIns="0" rtlCol="0" anchor="t">
            <a:spAutoFit/>
          </a:bodyPr>
          <a:lstStyle/>
          <a:p>
            <a:pPr algn="ctr">
              <a:lnSpc>
                <a:spcPts val="4722"/>
              </a:lnSpc>
              <a:spcBef>
                <a:spcPct val="0"/>
              </a:spcBef>
            </a:pPr>
            <a:r>
              <a:rPr lang="en-US" sz="3373" dirty="0" err="1">
                <a:solidFill>
                  <a:srgbClr val="000000"/>
                </a:solidFill>
                <a:latin typeface="Open Sans"/>
                <a:ea typeface="Open Sans"/>
                <a:cs typeface="Open Sans"/>
                <a:sym typeface="Open Sans"/>
              </a:rPr>
              <a:t>Đăng</a:t>
            </a:r>
            <a:r>
              <a:rPr lang="en-US" sz="3373" dirty="0">
                <a:solidFill>
                  <a:srgbClr val="000000"/>
                </a:solidFill>
                <a:latin typeface="Open Sans"/>
                <a:ea typeface="Open Sans"/>
                <a:cs typeface="Open Sans"/>
                <a:sym typeface="Open Sans"/>
              </a:rPr>
              <a:t> </a:t>
            </a:r>
            <a:r>
              <a:rPr lang="en-US" sz="3373" dirty="0" err="1">
                <a:solidFill>
                  <a:srgbClr val="000000"/>
                </a:solidFill>
                <a:latin typeface="Open Sans"/>
                <a:ea typeface="Open Sans"/>
                <a:cs typeface="Open Sans"/>
                <a:sym typeface="Open Sans"/>
              </a:rPr>
              <a:t>ký</a:t>
            </a:r>
            <a:endParaRPr lang="en-US" sz="3373" dirty="0">
              <a:solidFill>
                <a:srgbClr val="000000"/>
              </a:solidFill>
              <a:latin typeface="Open Sans"/>
              <a:ea typeface="Open Sans"/>
              <a:cs typeface="Open Sans"/>
              <a:sym typeface="Open San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arn(inVertical)">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 calcmode="lin" valueType="num">
                                      <p:cBhvr additive="base">
                                        <p:cTn id="3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barn(inVertical)">
                                      <p:cBhvr>
                                        <p:cTn id="51" dur="500"/>
                                        <p:tgtEl>
                                          <p:spTgt spid="1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fill="hold"/>
                                        <p:tgtEl>
                                          <p:spTgt spid="10"/>
                                        </p:tgtEl>
                                        <p:attrNameLst>
                                          <p:attrName>ppt_x</p:attrName>
                                        </p:attrNameLst>
                                      </p:cBhvr>
                                      <p:tavLst>
                                        <p:tav tm="0">
                                          <p:val>
                                            <p:strVal val="#ppt_x"/>
                                          </p:val>
                                        </p:tav>
                                        <p:tav tm="100000">
                                          <p:val>
                                            <p:strVal val="#ppt_x"/>
                                          </p:val>
                                        </p:tav>
                                      </p:tavLst>
                                    </p:anim>
                                    <p:anim calcmode="lin" valueType="num">
                                      <p:cBhvr additive="base">
                                        <p:cTn id="5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5">
                                            <p:txEl>
                                              <p:pRg st="0" end="0"/>
                                            </p:txEl>
                                          </p:spTgt>
                                        </p:tgtEl>
                                        <p:attrNameLst>
                                          <p:attrName>style.visibility</p:attrName>
                                        </p:attrNameLst>
                                      </p:cBhvr>
                                      <p:to>
                                        <p:strVal val="visible"/>
                                      </p:to>
                                    </p:set>
                                    <p:animEffect transition="in" filter="wipe(down)">
                                      <p:cBhvr>
                                        <p:cTn id="6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5001" y="104145"/>
            <a:ext cx="17632999" cy="10598208"/>
          </a:xfrm>
          <a:custGeom>
            <a:avLst/>
            <a:gdLst/>
            <a:ahLst/>
            <a:cxnLst/>
            <a:rect l="l" t="t" r="r" b="b"/>
            <a:pathLst>
              <a:path w="17632999" h="10598208">
                <a:moveTo>
                  <a:pt x="0" y="0"/>
                </a:moveTo>
                <a:lnTo>
                  <a:pt x="17632999" y="0"/>
                </a:lnTo>
                <a:lnTo>
                  <a:pt x="17632999" y="10598208"/>
                </a:lnTo>
                <a:lnTo>
                  <a:pt x="0" y="10598208"/>
                </a:lnTo>
                <a:lnTo>
                  <a:pt x="0" y="0"/>
                </a:lnTo>
                <a:close/>
              </a:path>
            </a:pathLst>
          </a:custGeom>
          <a:blipFill>
            <a:blip r:embed="rId2"/>
            <a:stretch>
              <a:fillRect t="-619" b="-619"/>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38</a:t>
            </a:r>
          </a:p>
        </p:txBody>
      </p:sp>
      <p:pic>
        <p:nvPicPr>
          <p:cNvPr id="4" name="Picture 4"/>
          <p:cNvPicPr>
            <a:picLocks noChangeAspect="1"/>
          </p:cNvPicPr>
          <p:nvPr/>
        </p:nvPicPr>
        <p:blipFill>
          <a:blip r:embed="rId3"/>
          <a:srcRect/>
          <a:stretch>
            <a:fillRect/>
          </a:stretch>
        </p:blipFill>
        <p:spPr>
          <a:xfrm>
            <a:off x="2108104" y="2596193"/>
            <a:ext cx="5123283" cy="1262561"/>
          </a:xfrm>
          <a:prstGeom prst="rect">
            <a:avLst/>
          </a:prstGeom>
          <a:ln cap="sq">
            <a:noFill/>
            <a:prstDash val="solid"/>
          </a:ln>
        </p:spPr>
      </p:pic>
      <p:sp>
        <p:nvSpPr>
          <p:cNvPr id="5" name="TextBox 5"/>
          <p:cNvSpPr txBox="1"/>
          <p:nvPr/>
        </p:nvSpPr>
        <p:spPr>
          <a:xfrm>
            <a:off x="6127776" y="3792079"/>
            <a:ext cx="2207223" cy="578470"/>
          </a:xfrm>
          <a:prstGeom prst="rect">
            <a:avLst/>
          </a:prstGeom>
        </p:spPr>
        <p:txBody>
          <a:bodyPr lIns="0" tIns="0" rIns="0" bIns="0" rtlCol="0" anchor="t">
            <a:spAutoFit/>
          </a:bodyPr>
          <a:lstStyle/>
          <a:p>
            <a:pPr algn="ctr">
              <a:lnSpc>
                <a:spcPts val="4774"/>
              </a:lnSpc>
              <a:spcBef>
                <a:spcPct val="0"/>
              </a:spcBef>
            </a:pPr>
            <a:r>
              <a:rPr lang="en-US" sz="3410" dirty="0" err="1">
                <a:solidFill>
                  <a:srgbClr val="000000"/>
                </a:solidFill>
                <a:latin typeface="Open Sans"/>
                <a:ea typeface="Open Sans"/>
                <a:cs typeface="Open Sans"/>
                <a:sym typeface="Open Sans"/>
              </a:rPr>
              <a:t>Đăng</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nhập</a:t>
            </a:r>
            <a:endParaRPr lang="en-US" sz="3410" dirty="0">
              <a:solidFill>
                <a:srgbClr val="000000"/>
              </a:solidFill>
              <a:latin typeface="Open Sans"/>
              <a:ea typeface="Open Sans"/>
              <a:cs typeface="Open Sans"/>
              <a:sym typeface="Open Sans"/>
            </a:endParaRPr>
          </a:p>
        </p:txBody>
      </p:sp>
      <p:sp>
        <p:nvSpPr>
          <p:cNvPr id="6" name="Freeform 6"/>
          <p:cNvSpPr/>
          <p:nvPr/>
        </p:nvSpPr>
        <p:spPr>
          <a:xfrm>
            <a:off x="5385680" y="3295068"/>
            <a:ext cx="742096" cy="819584"/>
          </a:xfrm>
          <a:custGeom>
            <a:avLst/>
            <a:gdLst/>
            <a:ahLst/>
            <a:cxnLst/>
            <a:rect l="l" t="t" r="r" b="b"/>
            <a:pathLst>
              <a:path w="742096" h="819584">
                <a:moveTo>
                  <a:pt x="0" y="0"/>
                </a:moveTo>
                <a:lnTo>
                  <a:pt x="742096" y="0"/>
                </a:lnTo>
                <a:lnTo>
                  <a:pt x="742096" y="819583"/>
                </a:lnTo>
                <a:lnTo>
                  <a:pt x="0" y="81958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rot="-5400000">
            <a:off x="6061902" y="4540596"/>
            <a:ext cx="426916" cy="1102364"/>
          </a:xfrm>
          <a:custGeom>
            <a:avLst/>
            <a:gdLst/>
            <a:ahLst/>
            <a:cxnLst/>
            <a:rect l="l" t="t" r="r" b="b"/>
            <a:pathLst>
              <a:path w="426916" h="1102364">
                <a:moveTo>
                  <a:pt x="0" y="0"/>
                </a:moveTo>
                <a:lnTo>
                  <a:pt x="426915" y="0"/>
                </a:lnTo>
                <a:lnTo>
                  <a:pt x="426915" y="1102364"/>
                </a:lnTo>
                <a:lnTo>
                  <a:pt x="0" y="110236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rot="-5400000">
            <a:off x="6094452" y="5472336"/>
            <a:ext cx="426916" cy="1102364"/>
          </a:xfrm>
          <a:custGeom>
            <a:avLst/>
            <a:gdLst/>
            <a:ahLst/>
            <a:cxnLst/>
            <a:rect l="l" t="t" r="r" b="b"/>
            <a:pathLst>
              <a:path w="426916" h="1102364">
                <a:moveTo>
                  <a:pt x="0" y="0"/>
                </a:moveTo>
                <a:lnTo>
                  <a:pt x="426916" y="0"/>
                </a:lnTo>
                <a:lnTo>
                  <a:pt x="426916" y="1102365"/>
                </a:lnTo>
                <a:lnTo>
                  <a:pt x="0" y="110236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Freeform 9"/>
          <p:cNvSpPr/>
          <p:nvPr/>
        </p:nvSpPr>
        <p:spPr>
          <a:xfrm>
            <a:off x="4813674" y="6997243"/>
            <a:ext cx="977822" cy="977822"/>
          </a:xfrm>
          <a:custGeom>
            <a:avLst/>
            <a:gdLst/>
            <a:ahLst/>
            <a:cxnLst/>
            <a:rect l="l" t="t" r="r" b="b"/>
            <a:pathLst>
              <a:path w="977822" h="977822">
                <a:moveTo>
                  <a:pt x="0" y="0"/>
                </a:moveTo>
                <a:lnTo>
                  <a:pt x="977822" y="0"/>
                </a:lnTo>
                <a:lnTo>
                  <a:pt x="977822" y="977822"/>
                </a:lnTo>
                <a:lnTo>
                  <a:pt x="0" y="977822"/>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0" name="Freeform 10"/>
          <p:cNvSpPr/>
          <p:nvPr/>
        </p:nvSpPr>
        <p:spPr>
          <a:xfrm>
            <a:off x="5420448" y="7675251"/>
            <a:ext cx="551887" cy="609514"/>
          </a:xfrm>
          <a:custGeom>
            <a:avLst/>
            <a:gdLst/>
            <a:ahLst/>
            <a:cxnLst/>
            <a:rect l="l" t="t" r="r" b="b"/>
            <a:pathLst>
              <a:path w="551887" h="609514">
                <a:moveTo>
                  <a:pt x="0" y="0"/>
                </a:moveTo>
                <a:lnTo>
                  <a:pt x="551887" y="0"/>
                </a:lnTo>
                <a:lnTo>
                  <a:pt x="551887" y="609514"/>
                </a:lnTo>
                <a:lnTo>
                  <a:pt x="0" y="60951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1" name="TextBox 11"/>
          <p:cNvSpPr txBox="1"/>
          <p:nvPr/>
        </p:nvSpPr>
        <p:spPr>
          <a:xfrm>
            <a:off x="6555531" y="4529561"/>
            <a:ext cx="2180804" cy="1067283"/>
          </a:xfrm>
          <a:prstGeom prst="rect">
            <a:avLst/>
          </a:prstGeom>
        </p:spPr>
        <p:txBody>
          <a:bodyPr lIns="0" tIns="0" rIns="0" bIns="0" rtlCol="0" anchor="t">
            <a:spAutoFit/>
          </a:bodyPr>
          <a:lstStyle/>
          <a:p>
            <a:pPr algn="ctr">
              <a:lnSpc>
                <a:spcPts val="4344"/>
              </a:lnSpc>
              <a:spcBef>
                <a:spcPct val="0"/>
              </a:spcBef>
            </a:pPr>
            <a:r>
              <a:rPr lang="en-US" sz="3103" dirty="0" err="1">
                <a:solidFill>
                  <a:srgbClr val="000000"/>
                </a:solidFill>
                <a:latin typeface="Open Sans"/>
                <a:ea typeface="Open Sans"/>
                <a:cs typeface="Open Sans"/>
                <a:sym typeface="Open Sans"/>
              </a:rPr>
              <a:t>Nhập</a:t>
            </a:r>
            <a:r>
              <a:rPr lang="en-US" sz="3103" dirty="0">
                <a:solidFill>
                  <a:srgbClr val="000000"/>
                </a:solidFill>
                <a:latin typeface="Open Sans"/>
                <a:ea typeface="Open Sans"/>
                <a:cs typeface="Open Sans"/>
                <a:sym typeface="Open Sans"/>
              </a:rPr>
              <a:t> </a:t>
            </a:r>
            <a:r>
              <a:rPr lang="en-US" sz="3103" dirty="0" err="1">
                <a:solidFill>
                  <a:srgbClr val="000000"/>
                </a:solidFill>
                <a:latin typeface="Open Sans"/>
                <a:ea typeface="Open Sans"/>
                <a:cs typeface="Open Sans"/>
                <a:sym typeface="Open Sans"/>
              </a:rPr>
              <a:t>địa</a:t>
            </a:r>
            <a:r>
              <a:rPr lang="en-US" sz="3103" dirty="0">
                <a:solidFill>
                  <a:srgbClr val="000000"/>
                </a:solidFill>
                <a:latin typeface="Open Sans"/>
                <a:ea typeface="Open Sans"/>
                <a:cs typeface="Open Sans"/>
                <a:sym typeface="Open Sans"/>
              </a:rPr>
              <a:t> </a:t>
            </a:r>
            <a:r>
              <a:rPr lang="en-US" sz="3103" dirty="0" err="1">
                <a:solidFill>
                  <a:srgbClr val="000000"/>
                </a:solidFill>
                <a:latin typeface="Open Sans"/>
                <a:ea typeface="Open Sans"/>
                <a:cs typeface="Open Sans"/>
                <a:sym typeface="Open Sans"/>
              </a:rPr>
              <a:t>chỉ</a:t>
            </a:r>
            <a:r>
              <a:rPr lang="en-US" sz="3103" dirty="0">
                <a:solidFill>
                  <a:srgbClr val="000000"/>
                </a:solidFill>
                <a:latin typeface="Open Sans"/>
                <a:ea typeface="Open Sans"/>
                <a:cs typeface="Open Sans"/>
                <a:sym typeface="Open Sans"/>
              </a:rPr>
              <a:t> email</a:t>
            </a:r>
          </a:p>
        </p:txBody>
      </p:sp>
      <p:sp>
        <p:nvSpPr>
          <p:cNvPr id="12" name="TextBox 12"/>
          <p:cNvSpPr txBox="1"/>
          <p:nvPr/>
        </p:nvSpPr>
        <p:spPr>
          <a:xfrm>
            <a:off x="6590418" y="5462116"/>
            <a:ext cx="2180804" cy="1067283"/>
          </a:xfrm>
          <a:prstGeom prst="rect">
            <a:avLst/>
          </a:prstGeom>
        </p:spPr>
        <p:txBody>
          <a:bodyPr lIns="0" tIns="0" rIns="0" bIns="0" rtlCol="0" anchor="t">
            <a:spAutoFit/>
          </a:bodyPr>
          <a:lstStyle/>
          <a:p>
            <a:pPr algn="ctr">
              <a:lnSpc>
                <a:spcPts val="4344"/>
              </a:lnSpc>
              <a:spcBef>
                <a:spcPct val="0"/>
              </a:spcBef>
            </a:pPr>
            <a:r>
              <a:rPr lang="en-US" sz="3103" dirty="0" err="1">
                <a:solidFill>
                  <a:srgbClr val="000000"/>
                </a:solidFill>
                <a:latin typeface="Open Sans"/>
                <a:ea typeface="Open Sans"/>
                <a:cs typeface="Open Sans"/>
                <a:sym typeface="Open Sans"/>
              </a:rPr>
              <a:t>Nhập</a:t>
            </a:r>
            <a:r>
              <a:rPr lang="en-US" sz="3103" dirty="0">
                <a:solidFill>
                  <a:srgbClr val="000000"/>
                </a:solidFill>
                <a:latin typeface="Open Sans"/>
                <a:ea typeface="Open Sans"/>
                <a:cs typeface="Open Sans"/>
                <a:sym typeface="Open Sans"/>
              </a:rPr>
              <a:t> </a:t>
            </a:r>
            <a:r>
              <a:rPr lang="en-US" sz="3103" dirty="0" err="1">
                <a:solidFill>
                  <a:srgbClr val="000000"/>
                </a:solidFill>
                <a:latin typeface="Open Sans"/>
                <a:ea typeface="Open Sans"/>
                <a:cs typeface="Open Sans"/>
                <a:sym typeface="Open Sans"/>
              </a:rPr>
              <a:t>mật</a:t>
            </a:r>
            <a:r>
              <a:rPr lang="en-US" sz="3103" dirty="0">
                <a:solidFill>
                  <a:srgbClr val="000000"/>
                </a:solidFill>
                <a:latin typeface="Open Sans"/>
                <a:ea typeface="Open Sans"/>
                <a:cs typeface="Open Sans"/>
                <a:sym typeface="Open Sans"/>
              </a:rPr>
              <a:t> </a:t>
            </a:r>
            <a:r>
              <a:rPr lang="en-US" sz="3103" dirty="0" err="1">
                <a:solidFill>
                  <a:srgbClr val="000000"/>
                </a:solidFill>
                <a:latin typeface="Open Sans"/>
                <a:ea typeface="Open Sans"/>
                <a:cs typeface="Open Sans"/>
                <a:sym typeface="Open Sans"/>
              </a:rPr>
              <a:t>khẩu</a:t>
            </a:r>
            <a:endParaRPr lang="en-US" sz="3103" dirty="0">
              <a:solidFill>
                <a:srgbClr val="000000"/>
              </a:solidFill>
              <a:latin typeface="Open Sans"/>
              <a:ea typeface="Open Sans"/>
              <a:cs typeface="Open Sans"/>
              <a:sym typeface="Open Sans"/>
            </a:endParaRPr>
          </a:p>
        </p:txBody>
      </p:sp>
      <p:sp>
        <p:nvSpPr>
          <p:cNvPr id="13" name="TextBox 13"/>
          <p:cNvSpPr txBox="1"/>
          <p:nvPr/>
        </p:nvSpPr>
        <p:spPr>
          <a:xfrm>
            <a:off x="5852567" y="7990895"/>
            <a:ext cx="2013049" cy="530591"/>
          </a:xfrm>
          <a:prstGeom prst="rect">
            <a:avLst/>
          </a:prstGeom>
        </p:spPr>
        <p:txBody>
          <a:bodyPr lIns="0" tIns="0" rIns="0" bIns="0" rtlCol="0" anchor="t">
            <a:spAutoFit/>
          </a:bodyPr>
          <a:lstStyle/>
          <a:p>
            <a:pPr algn="ctr">
              <a:lnSpc>
                <a:spcPts val="4354"/>
              </a:lnSpc>
              <a:spcBef>
                <a:spcPct val="0"/>
              </a:spcBef>
            </a:pPr>
            <a:r>
              <a:rPr lang="en-US" sz="3110" dirty="0" err="1">
                <a:solidFill>
                  <a:srgbClr val="000000"/>
                </a:solidFill>
                <a:latin typeface="Open Sans"/>
                <a:ea typeface="Open Sans"/>
                <a:cs typeface="Open Sans"/>
                <a:sym typeface="Open Sans"/>
              </a:rPr>
              <a:t>Đăng</a:t>
            </a:r>
            <a:r>
              <a:rPr lang="en-US" sz="3110" dirty="0">
                <a:solidFill>
                  <a:srgbClr val="000000"/>
                </a:solidFill>
                <a:latin typeface="Open Sans"/>
                <a:ea typeface="Open Sans"/>
                <a:cs typeface="Open Sans"/>
                <a:sym typeface="Open Sans"/>
              </a:rPr>
              <a:t> </a:t>
            </a:r>
            <a:r>
              <a:rPr lang="en-US" sz="3110" dirty="0" err="1">
                <a:solidFill>
                  <a:srgbClr val="000000"/>
                </a:solidFill>
                <a:latin typeface="Open Sans"/>
                <a:ea typeface="Open Sans"/>
                <a:cs typeface="Open Sans"/>
                <a:sym typeface="Open Sans"/>
              </a:rPr>
              <a:t>nhập</a:t>
            </a:r>
            <a:endParaRPr lang="en-US" sz="3110" dirty="0">
              <a:solidFill>
                <a:srgbClr val="000000"/>
              </a:solidFill>
              <a:latin typeface="Open Sans"/>
              <a:ea typeface="Open Sans"/>
              <a:cs typeface="Open Sans"/>
              <a:sym typeface="Open Sans"/>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1000"/>
                                        <p:tgtEl>
                                          <p:spTgt spid="11">
                                            <p:txEl>
                                              <p:pRg st="0" end="0"/>
                                            </p:txEl>
                                          </p:spTgt>
                                        </p:tgtEl>
                                      </p:cBhvr>
                                    </p:animEffect>
                                    <p:anim calcmode="lin" valueType="num">
                                      <p:cBhvr>
                                        <p:cTn id="2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barn(inVertical)">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3">
                                            <p:txEl>
                                              <p:pRg st="0" end="0"/>
                                            </p:txEl>
                                          </p:spTgt>
                                        </p:tgtEl>
                                        <p:attrNameLst>
                                          <p:attrName>style.visibility</p:attrName>
                                        </p:attrNameLst>
                                      </p:cBhvr>
                                      <p:to>
                                        <p:strVal val="visible"/>
                                      </p:to>
                                    </p:set>
                                    <p:animEffect transition="in" filter="wipe(down)">
                                      <p:cBhvr>
                                        <p:cTn id="5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703623" y="859134"/>
            <a:ext cx="17036792" cy="8113578"/>
          </a:xfrm>
          <a:custGeom>
            <a:avLst/>
            <a:gdLst/>
            <a:ahLst/>
            <a:cxnLst/>
            <a:rect l="l" t="t" r="r" b="b"/>
            <a:pathLst>
              <a:path w="17036792" h="8113578">
                <a:moveTo>
                  <a:pt x="0" y="0"/>
                </a:moveTo>
                <a:lnTo>
                  <a:pt x="17036792" y="0"/>
                </a:lnTo>
                <a:lnTo>
                  <a:pt x="17036792" y="8113577"/>
                </a:lnTo>
                <a:lnTo>
                  <a:pt x="0" y="8113577"/>
                </a:lnTo>
                <a:lnTo>
                  <a:pt x="0" y="0"/>
                </a:lnTo>
                <a:close/>
              </a:path>
            </a:pathLst>
          </a:custGeom>
          <a:blipFill>
            <a:blip r:embed="rId2"/>
            <a:stretch>
              <a:fillRect l="-3033" r="-8367"/>
            </a:stretch>
          </a:blipFill>
        </p:spPr>
      </p:sp>
      <p:pic>
        <p:nvPicPr>
          <p:cNvPr id="18" name="Picture 18"/>
          <p:cNvPicPr>
            <a:picLocks noChangeAspect="1"/>
          </p:cNvPicPr>
          <p:nvPr/>
        </p:nvPicPr>
        <p:blipFill>
          <a:blip r:embed="rId3"/>
          <a:srcRect/>
          <a:stretch>
            <a:fillRect/>
          </a:stretch>
        </p:blipFill>
        <p:spPr>
          <a:xfrm>
            <a:off x="10934037" y="3223602"/>
            <a:ext cx="3105175" cy="1692320"/>
          </a:xfrm>
          <a:prstGeom prst="rect">
            <a:avLst/>
          </a:prstGeom>
        </p:spPr>
      </p:pic>
      <p:sp>
        <p:nvSpPr>
          <p:cNvPr id="19" name="Freeform 19"/>
          <p:cNvSpPr/>
          <p:nvPr/>
        </p:nvSpPr>
        <p:spPr>
          <a:xfrm rot="913695">
            <a:off x="11640583" y="4569740"/>
            <a:ext cx="1202837" cy="1486652"/>
          </a:xfrm>
          <a:custGeom>
            <a:avLst/>
            <a:gdLst/>
            <a:ahLst/>
            <a:cxnLst/>
            <a:rect l="l" t="t" r="r" b="b"/>
            <a:pathLst>
              <a:path w="1202837" h="1486652">
                <a:moveTo>
                  <a:pt x="0" y="0"/>
                </a:moveTo>
                <a:lnTo>
                  <a:pt x="1202837" y="0"/>
                </a:lnTo>
                <a:lnTo>
                  <a:pt x="1202837" y="1486653"/>
                </a:lnTo>
                <a:lnTo>
                  <a:pt x="0" y="148665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39</a:t>
            </a:r>
          </a:p>
        </p:txBody>
      </p:sp>
      <p:sp>
        <p:nvSpPr>
          <p:cNvPr id="21" name="TextBox 21"/>
          <p:cNvSpPr txBox="1"/>
          <p:nvPr/>
        </p:nvSpPr>
        <p:spPr>
          <a:xfrm>
            <a:off x="11188478" y="6102539"/>
            <a:ext cx="3132348" cy="795022"/>
          </a:xfrm>
          <a:prstGeom prst="rect">
            <a:avLst/>
          </a:prstGeom>
        </p:spPr>
        <p:txBody>
          <a:bodyPr lIns="0" tIns="0" rIns="0" bIns="0" rtlCol="0" anchor="t">
            <a:spAutoFit/>
          </a:bodyPr>
          <a:lstStyle/>
          <a:p>
            <a:pPr algn="ctr">
              <a:lnSpc>
                <a:spcPts val="6579"/>
              </a:lnSpc>
              <a:spcBef>
                <a:spcPct val="0"/>
              </a:spcBef>
            </a:pPr>
            <a:r>
              <a:rPr lang="en-US" sz="4699" dirty="0" err="1">
                <a:solidFill>
                  <a:srgbClr val="000000"/>
                </a:solidFill>
                <a:latin typeface="Open Sans"/>
                <a:ea typeface="Open Sans"/>
                <a:cs typeface="Open Sans"/>
                <a:sym typeface="Open Sans"/>
              </a:rPr>
              <a:t>Giỏ</a:t>
            </a:r>
            <a:r>
              <a:rPr lang="en-US" sz="4699" dirty="0">
                <a:solidFill>
                  <a:srgbClr val="000000"/>
                </a:solidFill>
                <a:latin typeface="Open Sans"/>
                <a:ea typeface="Open Sans"/>
                <a:cs typeface="Open Sans"/>
                <a:sym typeface="Open Sans"/>
              </a:rPr>
              <a:t> </a:t>
            </a:r>
            <a:r>
              <a:rPr lang="en-US" sz="4699" dirty="0" err="1">
                <a:solidFill>
                  <a:srgbClr val="000000"/>
                </a:solidFill>
                <a:latin typeface="Open Sans"/>
                <a:ea typeface="Open Sans"/>
                <a:cs typeface="Open Sans"/>
                <a:sym typeface="Open Sans"/>
              </a:rPr>
              <a:t>hàng</a:t>
            </a:r>
            <a:endParaRPr lang="en-US" sz="4699" dirty="0">
              <a:solidFill>
                <a:srgbClr val="000000"/>
              </a:solidFill>
              <a:latin typeface="Open Sans"/>
              <a:ea typeface="Open Sans"/>
              <a:cs typeface="Open Sans"/>
              <a:sym typeface="Open Sans"/>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7AECB"/>
        </a:solidFill>
        <a:effectLst/>
      </p:bgPr>
    </p:bg>
    <p:spTree>
      <p:nvGrpSpPr>
        <p:cNvPr id="1" name=""/>
        <p:cNvGrpSpPr/>
        <p:nvPr/>
      </p:nvGrpSpPr>
      <p:grpSpPr>
        <a:xfrm>
          <a:off x="0" y="0"/>
          <a:ext cx="0" cy="0"/>
          <a:chOff x="0" y="0"/>
          <a:chExt cx="0" cy="0"/>
        </a:xfrm>
      </p:grpSpPr>
      <p:sp>
        <p:nvSpPr>
          <p:cNvPr id="2" name="Freeform 2"/>
          <p:cNvSpPr/>
          <p:nvPr/>
        </p:nvSpPr>
        <p:spPr>
          <a:xfrm>
            <a:off x="-301387" y="8524273"/>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6978209" y="3742505"/>
            <a:ext cx="64298" cy="6429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8" name="TextBox 8"/>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9" name="Group 9"/>
          <p:cNvGrpSpPr/>
          <p:nvPr/>
        </p:nvGrpSpPr>
        <p:grpSpPr>
          <a:xfrm>
            <a:off x="7129053" y="3733229"/>
            <a:ext cx="64298" cy="6429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2" name="Group 12"/>
          <p:cNvGrpSpPr/>
          <p:nvPr/>
        </p:nvGrpSpPr>
        <p:grpSpPr>
          <a:xfrm>
            <a:off x="6979825" y="5008622"/>
            <a:ext cx="64298" cy="6429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5" name="Group 15"/>
          <p:cNvGrpSpPr/>
          <p:nvPr/>
        </p:nvGrpSpPr>
        <p:grpSpPr>
          <a:xfrm>
            <a:off x="6974908" y="6271685"/>
            <a:ext cx="64298" cy="6429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8" name="Group 18"/>
          <p:cNvGrpSpPr/>
          <p:nvPr/>
        </p:nvGrpSpPr>
        <p:grpSpPr>
          <a:xfrm>
            <a:off x="7125753" y="6262409"/>
            <a:ext cx="64298" cy="6429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21" name="Group 21"/>
          <p:cNvGrpSpPr/>
          <p:nvPr/>
        </p:nvGrpSpPr>
        <p:grpSpPr>
          <a:xfrm>
            <a:off x="429430" y="8081396"/>
            <a:ext cx="214277" cy="2142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14423" y="7974257"/>
            <a:ext cx="214277" cy="21427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474225" y="857250"/>
            <a:ext cx="11339551" cy="1387474"/>
          </a:xfrm>
          <a:prstGeom prst="rect">
            <a:avLst/>
          </a:prstGeom>
        </p:spPr>
        <p:txBody>
          <a:bodyPr lIns="0" tIns="0" rIns="0" bIns="0" rtlCol="0" anchor="t">
            <a:spAutoFit/>
          </a:bodyPr>
          <a:lstStyle/>
          <a:p>
            <a:pPr algn="ctr">
              <a:lnSpc>
                <a:spcPts val="11200"/>
              </a:lnSpc>
            </a:pPr>
            <a:r>
              <a:rPr lang="en-US" sz="8000">
                <a:solidFill>
                  <a:srgbClr val="FBF1E5"/>
                </a:solidFill>
                <a:latin typeface="More Sugar"/>
                <a:ea typeface="More Sugar"/>
                <a:cs typeface="More Sugar"/>
                <a:sym typeface="More Sugar"/>
              </a:rPr>
              <a:t>THÀNH VIÊN</a:t>
            </a:r>
          </a:p>
        </p:txBody>
      </p:sp>
      <p:sp>
        <p:nvSpPr>
          <p:cNvPr id="28" name="Freeform 28"/>
          <p:cNvSpPr/>
          <p:nvPr/>
        </p:nvSpPr>
        <p:spPr>
          <a:xfrm>
            <a:off x="2176400" y="2178289"/>
            <a:ext cx="5365804" cy="1229763"/>
          </a:xfrm>
          <a:custGeom>
            <a:avLst/>
            <a:gdLst/>
            <a:ahLst/>
            <a:cxnLst/>
            <a:rect l="l" t="t" r="r" b="b"/>
            <a:pathLst>
              <a:path w="5365804" h="1229763">
                <a:moveTo>
                  <a:pt x="0" y="0"/>
                </a:moveTo>
                <a:lnTo>
                  <a:pt x="5365804" y="0"/>
                </a:lnTo>
                <a:lnTo>
                  <a:pt x="5365804" y="1229764"/>
                </a:lnTo>
                <a:lnTo>
                  <a:pt x="0" y="122976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9" name="Freeform 29"/>
          <p:cNvSpPr/>
          <p:nvPr/>
        </p:nvSpPr>
        <p:spPr>
          <a:xfrm>
            <a:off x="1367833" y="2178289"/>
            <a:ext cx="1247346" cy="1145480"/>
          </a:xfrm>
          <a:custGeom>
            <a:avLst/>
            <a:gdLst/>
            <a:ahLst/>
            <a:cxnLst/>
            <a:rect l="l" t="t" r="r" b="b"/>
            <a:pathLst>
              <a:path w="1247346" h="1145480">
                <a:moveTo>
                  <a:pt x="0" y="0"/>
                </a:moveTo>
                <a:lnTo>
                  <a:pt x="1247346" y="0"/>
                </a:lnTo>
                <a:lnTo>
                  <a:pt x="1247346" y="1145480"/>
                </a:lnTo>
                <a:lnTo>
                  <a:pt x="0" y="114548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30" name="Group 30"/>
          <p:cNvGrpSpPr/>
          <p:nvPr/>
        </p:nvGrpSpPr>
        <p:grpSpPr>
          <a:xfrm>
            <a:off x="11607807" y="3341851"/>
            <a:ext cx="3907756" cy="390775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a:stretch>
            </a:blipFill>
          </p:spPr>
        </p:sp>
      </p:grpSp>
      <p:grpSp>
        <p:nvGrpSpPr>
          <p:cNvPr id="32" name="Group 32"/>
          <p:cNvGrpSpPr/>
          <p:nvPr/>
        </p:nvGrpSpPr>
        <p:grpSpPr>
          <a:xfrm>
            <a:off x="9794076" y="2318111"/>
            <a:ext cx="1813731" cy="181373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t="-38996" b="-38996"/>
              </a:stretch>
            </a:blipFill>
          </p:spPr>
        </p:sp>
      </p:grpSp>
      <p:sp>
        <p:nvSpPr>
          <p:cNvPr id="34" name="TextBox 34"/>
          <p:cNvSpPr txBox="1"/>
          <p:nvPr/>
        </p:nvSpPr>
        <p:spPr>
          <a:xfrm>
            <a:off x="2225508" y="2567746"/>
            <a:ext cx="5316696" cy="488950"/>
          </a:xfrm>
          <a:prstGeom prst="rect">
            <a:avLst/>
          </a:prstGeom>
        </p:spPr>
        <p:txBody>
          <a:bodyPr lIns="0" tIns="0" rIns="0" bIns="0" rtlCol="0" anchor="t">
            <a:spAutoFit/>
          </a:bodyPr>
          <a:lstStyle/>
          <a:p>
            <a:pPr algn="ctr">
              <a:lnSpc>
                <a:spcPts val="3499"/>
              </a:lnSpc>
            </a:pPr>
            <a:r>
              <a:rPr lang="en-US" sz="3499" b="1" spc="174" dirty="0">
                <a:solidFill>
                  <a:srgbClr val="000000"/>
                </a:solidFill>
                <a:latin typeface="Poppins Bold"/>
                <a:ea typeface="Poppins Bold"/>
                <a:cs typeface="Poppins Bold"/>
                <a:sym typeface="Poppins Bold"/>
              </a:rPr>
              <a:t>TRẦN PHƯỚC ĐẠT</a:t>
            </a:r>
          </a:p>
        </p:txBody>
      </p:sp>
      <p:sp>
        <p:nvSpPr>
          <p:cNvPr id="35" name="TextBox 35"/>
          <p:cNvSpPr txBox="1"/>
          <p:nvPr/>
        </p:nvSpPr>
        <p:spPr>
          <a:xfrm>
            <a:off x="536568" y="3736985"/>
            <a:ext cx="4632092" cy="902228"/>
          </a:xfrm>
          <a:prstGeom prst="rect">
            <a:avLst/>
          </a:prstGeom>
        </p:spPr>
        <p:txBody>
          <a:bodyPr lIns="0" tIns="0" rIns="0" bIns="0" rtlCol="0" anchor="t">
            <a:spAutoFit/>
          </a:bodyPr>
          <a:lstStyle/>
          <a:p>
            <a:pPr algn="ctr">
              <a:lnSpc>
                <a:spcPts val="7439"/>
              </a:lnSpc>
              <a:spcBef>
                <a:spcPct val="0"/>
              </a:spcBef>
            </a:pPr>
            <a:r>
              <a:rPr lang="en-US" sz="5314" dirty="0">
                <a:solidFill>
                  <a:srgbClr val="000000"/>
                </a:solidFill>
                <a:latin typeface="Open Sans"/>
                <a:ea typeface="Open Sans"/>
                <a:cs typeface="Open Sans"/>
                <a:sym typeface="Open Sans"/>
              </a:rPr>
              <a:t>-</a:t>
            </a:r>
            <a:r>
              <a:rPr lang="en-US" sz="5314" dirty="0" err="1">
                <a:solidFill>
                  <a:srgbClr val="000000"/>
                </a:solidFill>
                <a:latin typeface="Open Sans"/>
                <a:ea typeface="Open Sans"/>
                <a:cs typeface="Open Sans"/>
                <a:sym typeface="Open Sans"/>
              </a:rPr>
              <a:t>Thành</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viên</a:t>
            </a:r>
            <a:endParaRPr lang="en-US" sz="5314" dirty="0">
              <a:solidFill>
                <a:srgbClr val="000000"/>
              </a:solidFill>
              <a:latin typeface="Open Sans"/>
              <a:ea typeface="Open Sans"/>
              <a:cs typeface="Open Sans"/>
              <a:sym typeface="Open Sans"/>
            </a:endParaRPr>
          </a:p>
        </p:txBody>
      </p:sp>
      <p:sp>
        <p:nvSpPr>
          <p:cNvPr id="36" name="TextBox 36"/>
          <p:cNvSpPr txBox="1"/>
          <p:nvPr/>
        </p:nvSpPr>
        <p:spPr>
          <a:xfrm>
            <a:off x="643707" y="4968146"/>
            <a:ext cx="6206822" cy="902228"/>
          </a:xfrm>
          <a:prstGeom prst="rect">
            <a:avLst/>
          </a:prstGeom>
        </p:spPr>
        <p:txBody>
          <a:bodyPr lIns="0" tIns="0" rIns="0" bIns="0" rtlCol="0" anchor="t">
            <a:spAutoFit/>
          </a:bodyPr>
          <a:lstStyle/>
          <a:p>
            <a:pPr algn="ctr">
              <a:lnSpc>
                <a:spcPts val="7439"/>
              </a:lnSpc>
              <a:spcBef>
                <a:spcPct val="0"/>
              </a:spcBef>
            </a:pPr>
            <a:r>
              <a:rPr lang="en-US" sz="5314" dirty="0">
                <a:solidFill>
                  <a:srgbClr val="000000"/>
                </a:solidFill>
                <a:latin typeface="Open Sans"/>
                <a:ea typeface="Open Sans"/>
                <a:cs typeface="Open Sans"/>
                <a:sym typeface="Open Sans"/>
              </a:rPr>
              <a:t>-</a:t>
            </a:r>
            <a:r>
              <a:rPr lang="en-US" sz="5314" dirty="0" err="1">
                <a:solidFill>
                  <a:srgbClr val="000000"/>
                </a:solidFill>
                <a:latin typeface="Open Sans"/>
                <a:ea typeface="Open Sans"/>
                <a:cs typeface="Open Sans"/>
                <a:sym typeface="Open Sans"/>
              </a:rPr>
              <a:t>Làm</a:t>
            </a:r>
            <a:r>
              <a:rPr lang="en-US" sz="5314" dirty="0">
                <a:solidFill>
                  <a:srgbClr val="000000"/>
                </a:solidFill>
                <a:latin typeface="Open Sans"/>
                <a:ea typeface="Open Sans"/>
                <a:cs typeface="Open Sans"/>
                <a:sym typeface="Open Sans"/>
              </a:rPr>
              <a:t> source code</a:t>
            </a:r>
          </a:p>
        </p:txBody>
      </p:sp>
      <p:grpSp>
        <p:nvGrpSpPr>
          <p:cNvPr id="37" name="Group 37"/>
          <p:cNvGrpSpPr/>
          <p:nvPr/>
        </p:nvGrpSpPr>
        <p:grpSpPr>
          <a:xfrm>
            <a:off x="9794076" y="6374803"/>
            <a:ext cx="1813731" cy="181373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t="-38996" b="-38996"/>
              </a:stretch>
            </a:blipFill>
          </p:spPr>
        </p:sp>
      </p:grpSp>
      <p:grpSp>
        <p:nvGrpSpPr>
          <p:cNvPr id="39" name="Group 39"/>
          <p:cNvGrpSpPr/>
          <p:nvPr/>
        </p:nvGrpSpPr>
        <p:grpSpPr>
          <a:xfrm>
            <a:off x="15515563" y="6342741"/>
            <a:ext cx="1813731" cy="1813731"/>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t="-644" b="-644"/>
              </a:stretch>
            </a:blipFill>
          </p:spPr>
        </p:sp>
      </p:grpSp>
      <p:grpSp>
        <p:nvGrpSpPr>
          <p:cNvPr id="41" name="Group 41"/>
          <p:cNvGrpSpPr/>
          <p:nvPr/>
        </p:nvGrpSpPr>
        <p:grpSpPr>
          <a:xfrm>
            <a:off x="15265407" y="2244724"/>
            <a:ext cx="1813731" cy="181373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t="-38996" b="-38996"/>
              </a:stretch>
            </a:blipFill>
          </p:spPr>
        </p:sp>
      </p:grpSp>
      <p:sp>
        <p:nvSpPr>
          <p:cNvPr id="43" name="TextBox 4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arn(inVertical)">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animEffect transition="in" filter="fade">
                                      <p:cBhvr>
                                        <p:cTn id="12" dur="1000"/>
                                        <p:tgtEl>
                                          <p:spTgt spid="35">
                                            <p:txEl>
                                              <p:pRg st="0" end="0"/>
                                            </p:txEl>
                                          </p:spTgt>
                                        </p:tgtEl>
                                      </p:cBhvr>
                                    </p:animEffect>
                                    <p:anim calcmode="lin" valueType="num">
                                      <p:cBhvr>
                                        <p:cTn id="13"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6">
                                            <p:txEl>
                                              <p:pRg st="0" end="0"/>
                                            </p:txEl>
                                          </p:spTgt>
                                        </p:tgtEl>
                                        <p:attrNameLst>
                                          <p:attrName>style.visibility</p:attrName>
                                        </p:attrNameLst>
                                      </p:cBhvr>
                                      <p:to>
                                        <p:strVal val="visible"/>
                                      </p:to>
                                    </p:set>
                                    <p:animEffect transition="in" filter="fade">
                                      <p:cBhvr>
                                        <p:cTn id="19" dur="1000"/>
                                        <p:tgtEl>
                                          <p:spTgt spid="36">
                                            <p:txEl>
                                              <p:pRg st="0" end="0"/>
                                            </p:txEl>
                                          </p:spTgt>
                                        </p:tgtEl>
                                      </p:cBhvr>
                                    </p:animEffect>
                                    <p:anim calcmode="lin" valueType="num">
                                      <p:cBhvr>
                                        <p:cTn id="20"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69096" y="2041813"/>
            <a:ext cx="313541" cy="31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5037" y="2041813"/>
            <a:ext cx="313541" cy="3135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57944" y="8092622"/>
            <a:ext cx="542088" cy="54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80690" y="7714261"/>
            <a:ext cx="542088" cy="542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0" y="576735"/>
            <a:ext cx="18288000" cy="8481890"/>
          </a:xfrm>
          <a:custGeom>
            <a:avLst/>
            <a:gdLst/>
            <a:ahLst/>
            <a:cxnLst/>
            <a:rect l="l" t="t" r="r" b="b"/>
            <a:pathLst>
              <a:path w="18288000" h="8481890">
                <a:moveTo>
                  <a:pt x="0" y="0"/>
                </a:moveTo>
                <a:lnTo>
                  <a:pt x="18288000" y="0"/>
                </a:lnTo>
                <a:lnTo>
                  <a:pt x="18288000" y="8481891"/>
                </a:lnTo>
                <a:lnTo>
                  <a:pt x="0" y="8481891"/>
                </a:lnTo>
                <a:lnTo>
                  <a:pt x="0" y="0"/>
                </a:lnTo>
                <a:close/>
              </a:path>
            </a:pathLst>
          </a:custGeom>
          <a:blipFill>
            <a:blip r:embed="rId2"/>
            <a:stretch>
              <a:fillRect t="-3232" r="-1623" b="-1120"/>
            </a:stretch>
          </a:blipFill>
        </p:spPr>
      </p:sp>
      <p:pic>
        <p:nvPicPr>
          <p:cNvPr id="18" name="Picture 18"/>
          <p:cNvPicPr>
            <a:picLocks noChangeAspect="1"/>
          </p:cNvPicPr>
          <p:nvPr/>
        </p:nvPicPr>
        <p:blipFill>
          <a:blip r:embed="rId3">
            <a:alphaModFix amt="54000"/>
          </a:blip>
          <a:srcRect/>
          <a:stretch>
            <a:fillRect/>
          </a:stretch>
        </p:blipFill>
        <p:spPr>
          <a:xfrm>
            <a:off x="40355" y="460121"/>
            <a:ext cx="2771023" cy="682879"/>
          </a:xfrm>
          <a:prstGeom prst="rect">
            <a:avLst/>
          </a:prstGeom>
        </p:spPr>
      </p:pic>
      <p:sp>
        <p:nvSpPr>
          <p:cNvPr id="19" name="AutoShape 19"/>
          <p:cNvSpPr/>
          <p:nvPr/>
        </p:nvSpPr>
        <p:spPr>
          <a:xfrm flipV="1">
            <a:off x="2812047" y="820599"/>
            <a:ext cx="1005840" cy="35328"/>
          </a:xfrm>
          <a:prstGeom prst="line">
            <a:avLst/>
          </a:prstGeom>
          <a:ln w="38100" cap="flat">
            <a:solidFill>
              <a:srgbClr val="000000"/>
            </a:solidFill>
            <a:prstDash val="solid"/>
            <a:headEnd type="none" w="sm" len="sm"/>
            <a:tailEnd type="arrow" w="med" len="sm"/>
          </a:ln>
        </p:spPr>
      </p:sp>
      <p:sp>
        <p:nvSpPr>
          <p:cNvPr id="20" name="Freeform 20"/>
          <p:cNvSpPr/>
          <p:nvPr/>
        </p:nvSpPr>
        <p:spPr>
          <a:xfrm>
            <a:off x="5769618" y="2198583"/>
            <a:ext cx="1287288" cy="1287288"/>
          </a:xfrm>
          <a:custGeom>
            <a:avLst/>
            <a:gdLst/>
            <a:ahLst/>
            <a:cxnLst/>
            <a:rect l="l" t="t" r="r" b="b"/>
            <a:pathLst>
              <a:path w="1287288" h="1287288">
                <a:moveTo>
                  <a:pt x="0" y="0"/>
                </a:moveTo>
                <a:lnTo>
                  <a:pt x="1287287" y="0"/>
                </a:lnTo>
                <a:lnTo>
                  <a:pt x="1287287" y="1287288"/>
                </a:lnTo>
                <a:lnTo>
                  <a:pt x="0" y="12872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1" name="Freeform 21"/>
          <p:cNvSpPr/>
          <p:nvPr/>
        </p:nvSpPr>
        <p:spPr>
          <a:xfrm>
            <a:off x="5769618" y="6698017"/>
            <a:ext cx="1287288" cy="1287288"/>
          </a:xfrm>
          <a:custGeom>
            <a:avLst/>
            <a:gdLst/>
            <a:ahLst/>
            <a:cxnLst/>
            <a:rect l="l" t="t" r="r" b="b"/>
            <a:pathLst>
              <a:path w="1287288" h="1287288">
                <a:moveTo>
                  <a:pt x="0" y="0"/>
                </a:moveTo>
                <a:lnTo>
                  <a:pt x="1287287" y="0"/>
                </a:lnTo>
                <a:lnTo>
                  <a:pt x="1287287" y="1287288"/>
                </a:lnTo>
                <a:lnTo>
                  <a:pt x="0" y="12872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2" name="Freeform 22"/>
          <p:cNvSpPr/>
          <p:nvPr/>
        </p:nvSpPr>
        <p:spPr>
          <a:xfrm>
            <a:off x="5769618" y="4464528"/>
            <a:ext cx="1287288" cy="1287288"/>
          </a:xfrm>
          <a:custGeom>
            <a:avLst/>
            <a:gdLst/>
            <a:ahLst/>
            <a:cxnLst/>
            <a:rect l="l" t="t" r="r" b="b"/>
            <a:pathLst>
              <a:path w="1287288" h="1287288">
                <a:moveTo>
                  <a:pt x="0" y="0"/>
                </a:moveTo>
                <a:lnTo>
                  <a:pt x="1287287" y="0"/>
                </a:lnTo>
                <a:lnTo>
                  <a:pt x="1287287" y="1287288"/>
                </a:lnTo>
                <a:lnTo>
                  <a:pt x="0" y="128728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3" name="Freeform 23"/>
          <p:cNvSpPr/>
          <p:nvPr/>
        </p:nvSpPr>
        <p:spPr>
          <a:xfrm rot="-1103337">
            <a:off x="6763264" y="3040729"/>
            <a:ext cx="806112" cy="890285"/>
          </a:xfrm>
          <a:custGeom>
            <a:avLst/>
            <a:gdLst/>
            <a:ahLst/>
            <a:cxnLst/>
            <a:rect l="l" t="t" r="r" b="b"/>
            <a:pathLst>
              <a:path w="806112" h="890285">
                <a:moveTo>
                  <a:pt x="0" y="0"/>
                </a:moveTo>
                <a:lnTo>
                  <a:pt x="806112" y="0"/>
                </a:lnTo>
                <a:lnTo>
                  <a:pt x="806112" y="890284"/>
                </a:lnTo>
                <a:lnTo>
                  <a:pt x="0" y="89028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40</a:t>
            </a:r>
          </a:p>
        </p:txBody>
      </p:sp>
      <p:sp>
        <p:nvSpPr>
          <p:cNvPr id="25" name="TextBox 25"/>
          <p:cNvSpPr txBox="1"/>
          <p:nvPr/>
        </p:nvSpPr>
        <p:spPr>
          <a:xfrm>
            <a:off x="3602937" y="412496"/>
            <a:ext cx="2986956" cy="474656"/>
          </a:xfrm>
          <a:prstGeom prst="rect">
            <a:avLst/>
          </a:prstGeom>
        </p:spPr>
        <p:txBody>
          <a:bodyPr lIns="0" tIns="0" rIns="0" bIns="0" rtlCol="0" anchor="t">
            <a:spAutoFit/>
          </a:bodyPr>
          <a:lstStyle/>
          <a:p>
            <a:pPr algn="ctr">
              <a:lnSpc>
                <a:spcPts val="3984"/>
              </a:lnSpc>
              <a:spcBef>
                <a:spcPct val="0"/>
              </a:spcBef>
            </a:pPr>
            <a:r>
              <a:rPr lang="en-US" sz="2845" dirty="0" err="1">
                <a:solidFill>
                  <a:srgbClr val="000000"/>
                </a:solidFill>
                <a:latin typeface="Open Sans"/>
                <a:ea typeface="Open Sans"/>
                <a:cs typeface="Open Sans"/>
                <a:sym typeface="Open Sans"/>
              </a:rPr>
              <a:t>Tiếp</a:t>
            </a:r>
            <a:r>
              <a:rPr lang="en-US" sz="2845" dirty="0">
                <a:solidFill>
                  <a:srgbClr val="000000"/>
                </a:solidFill>
                <a:latin typeface="Open Sans"/>
                <a:ea typeface="Open Sans"/>
                <a:cs typeface="Open Sans"/>
                <a:sym typeface="Open Sans"/>
              </a:rPr>
              <a:t> </a:t>
            </a:r>
            <a:r>
              <a:rPr lang="en-US" sz="2845" dirty="0" err="1">
                <a:solidFill>
                  <a:srgbClr val="000000"/>
                </a:solidFill>
                <a:latin typeface="Open Sans"/>
                <a:ea typeface="Open Sans"/>
                <a:cs typeface="Open Sans"/>
                <a:sym typeface="Open Sans"/>
              </a:rPr>
              <a:t>tục</a:t>
            </a:r>
            <a:r>
              <a:rPr lang="en-US" sz="2845" dirty="0">
                <a:solidFill>
                  <a:srgbClr val="000000"/>
                </a:solidFill>
                <a:latin typeface="Open Sans"/>
                <a:ea typeface="Open Sans"/>
                <a:cs typeface="Open Sans"/>
                <a:sym typeface="Open Sans"/>
              </a:rPr>
              <a:t> </a:t>
            </a:r>
            <a:r>
              <a:rPr lang="en-US" sz="2845" dirty="0" err="1">
                <a:solidFill>
                  <a:srgbClr val="000000"/>
                </a:solidFill>
                <a:latin typeface="Open Sans"/>
                <a:ea typeface="Open Sans"/>
                <a:cs typeface="Open Sans"/>
                <a:sym typeface="Open Sans"/>
              </a:rPr>
              <a:t>mua</a:t>
            </a:r>
            <a:r>
              <a:rPr lang="en-US" sz="2845" dirty="0">
                <a:solidFill>
                  <a:srgbClr val="000000"/>
                </a:solidFill>
                <a:latin typeface="Open Sans"/>
                <a:ea typeface="Open Sans"/>
                <a:cs typeface="Open Sans"/>
                <a:sym typeface="Open Sans"/>
              </a:rPr>
              <a:t> </a:t>
            </a:r>
            <a:r>
              <a:rPr lang="en-US" sz="2845" dirty="0" err="1">
                <a:solidFill>
                  <a:srgbClr val="000000"/>
                </a:solidFill>
                <a:latin typeface="Open Sans"/>
                <a:ea typeface="Open Sans"/>
                <a:cs typeface="Open Sans"/>
                <a:sym typeface="Open Sans"/>
              </a:rPr>
              <a:t>sắm</a:t>
            </a:r>
            <a:endParaRPr lang="en-US" sz="2845" dirty="0">
              <a:solidFill>
                <a:srgbClr val="000000"/>
              </a:solidFill>
              <a:latin typeface="Open Sans"/>
              <a:ea typeface="Open Sans"/>
              <a:cs typeface="Open Sans"/>
              <a:sym typeface="Open Sans"/>
            </a:endParaRPr>
          </a:p>
        </p:txBody>
      </p:sp>
      <p:sp>
        <p:nvSpPr>
          <p:cNvPr id="26" name="TextBox 26"/>
          <p:cNvSpPr txBox="1"/>
          <p:nvPr/>
        </p:nvSpPr>
        <p:spPr>
          <a:xfrm>
            <a:off x="7689222" y="3428721"/>
            <a:ext cx="2582653" cy="1388960"/>
          </a:xfrm>
          <a:prstGeom prst="rect">
            <a:avLst/>
          </a:prstGeom>
        </p:spPr>
        <p:txBody>
          <a:bodyPr lIns="0" tIns="0" rIns="0" bIns="0" rtlCol="0" anchor="t">
            <a:spAutoFit/>
          </a:bodyPr>
          <a:lstStyle/>
          <a:p>
            <a:pPr algn="ctr">
              <a:lnSpc>
                <a:spcPts val="3729"/>
              </a:lnSpc>
              <a:spcBef>
                <a:spcPct val="0"/>
              </a:spcBef>
            </a:pPr>
            <a:r>
              <a:rPr lang="en-US" sz="2663" dirty="0" err="1">
                <a:solidFill>
                  <a:srgbClr val="000000"/>
                </a:solidFill>
                <a:latin typeface="Open Sans"/>
                <a:ea typeface="Open Sans"/>
                <a:cs typeface="Open Sans"/>
                <a:sym typeface="Open Sans"/>
              </a:rPr>
              <a:t>Số</a:t>
            </a:r>
            <a:r>
              <a:rPr lang="en-US" sz="2663" dirty="0">
                <a:solidFill>
                  <a:srgbClr val="000000"/>
                </a:solidFill>
                <a:latin typeface="Open Sans"/>
                <a:ea typeface="Open Sans"/>
                <a:cs typeface="Open Sans"/>
                <a:sym typeface="Open Sans"/>
              </a:rPr>
              <a:t> </a:t>
            </a:r>
            <a:r>
              <a:rPr lang="en-US" sz="2663" dirty="0" err="1">
                <a:solidFill>
                  <a:srgbClr val="000000"/>
                </a:solidFill>
                <a:latin typeface="Open Sans"/>
                <a:ea typeface="Open Sans"/>
                <a:cs typeface="Open Sans"/>
                <a:sym typeface="Open Sans"/>
              </a:rPr>
              <a:t>lượng</a:t>
            </a:r>
            <a:r>
              <a:rPr lang="en-US" sz="2663" dirty="0">
                <a:solidFill>
                  <a:srgbClr val="000000"/>
                </a:solidFill>
                <a:latin typeface="Open Sans"/>
                <a:ea typeface="Open Sans"/>
                <a:cs typeface="Open Sans"/>
                <a:sym typeface="Open Sans"/>
              </a:rPr>
              <a:t> </a:t>
            </a:r>
            <a:r>
              <a:rPr lang="en-US" sz="2663" dirty="0" err="1">
                <a:solidFill>
                  <a:srgbClr val="000000"/>
                </a:solidFill>
                <a:latin typeface="Open Sans"/>
                <a:ea typeface="Open Sans"/>
                <a:cs typeface="Open Sans"/>
                <a:sym typeface="Open Sans"/>
              </a:rPr>
              <a:t>bạn</a:t>
            </a:r>
            <a:r>
              <a:rPr lang="en-US" sz="2663" dirty="0">
                <a:solidFill>
                  <a:srgbClr val="000000"/>
                </a:solidFill>
                <a:latin typeface="Open Sans"/>
                <a:ea typeface="Open Sans"/>
                <a:cs typeface="Open Sans"/>
                <a:sym typeface="Open Sans"/>
              </a:rPr>
              <a:t> </a:t>
            </a:r>
            <a:r>
              <a:rPr lang="en-US" sz="2663" dirty="0" err="1">
                <a:solidFill>
                  <a:srgbClr val="000000"/>
                </a:solidFill>
                <a:latin typeface="Open Sans"/>
                <a:ea typeface="Open Sans"/>
                <a:cs typeface="Open Sans"/>
                <a:sym typeface="Open Sans"/>
              </a:rPr>
              <a:t>đã</a:t>
            </a:r>
            <a:r>
              <a:rPr lang="en-US" sz="2663" dirty="0">
                <a:solidFill>
                  <a:srgbClr val="000000"/>
                </a:solidFill>
                <a:latin typeface="Open Sans"/>
                <a:ea typeface="Open Sans"/>
                <a:cs typeface="Open Sans"/>
                <a:sym typeface="Open Sans"/>
              </a:rPr>
              <a:t> </a:t>
            </a:r>
            <a:r>
              <a:rPr lang="en-US" sz="2663" dirty="0" err="1">
                <a:solidFill>
                  <a:srgbClr val="000000"/>
                </a:solidFill>
                <a:latin typeface="Open Sans"/>
                <a:ea typeface="Open Sans"/>
                <a:cs typeface="Open Sans"/>
                <a:sym typeface="Open Sans"/>
              </a:rPr>
              <a:t>thêm</a:t>
            </a:r>
            <a:r>
              <a:rPr lang="en-US" sz="2663" dirty="0">
                <a:solidFill>
                  <a:srgbClr val="000000"/>
                </a:solidFill>
                <a:latin typeface="Open Sans"/>
                <a:ea typeface="Open Sans"/>
                <a:cs typeface="Open Sans"/>
                <a:sym typeface="Open Sans"/>
              </a:rPr>
              <a:t> </a:t>
            </a:r>
            <a:r>
              <a:rPr lang="en-US" sz="2663" dirty="0" err="1">
                <a:solidFill>
                  <a:srgbClr val="000000"/>
                </a:solidFill>
                <a:latin typeface="Open Sans"/>
                <a:ea typeface="Open Sans"/>
                <a:cs typeface="Open Sans"/>
                <a:sym typeface="Open Sans"/>
              </a:rPr>
              <a:t>vào</a:t>
            </a:r>
            <a:r>
              <a:rPr lang="en-US" sz="2663" dirty="0">
                <a:solidFill>
                  <a:srgbClr val="000000"/>
                </a:solidFill>
                <a:latin typeface="Open Sans"/>
                <a:ea typeface="Open Sans"/>
                <a:cs typeface="Open Sans"/>
                <a:sym typeface="Open Sans"/>
              </a:rPr>
              <a:t> </a:t>
            </a:r>
            <a:r>
              <a:rPr lang="en-US" sz="2663" dirty="0" err="1">
                <a:solidFill>
                  <a:srgbClr val="000000"/>
                </a:solidFill>
                <a:latin typeface="Open Sans"/>
                <a:ea typeface="Open Sans"/>
                <a:cs typeface="Open Sans"/>
                <a:sym typeface="Open Sans"/>
              </a:rPr>
              <a:t>giỏ</a:t>
            </a:r>
            <a:r>
              <a:rPr lang="en-US" sz="2663" dirty="0">
                <a:solidFill>
                  <a:srgbClr val="000000"/>
                </a:solidFill>
                <a:latin typeface="Open Sans"/>
                <a:ea typeface="Open Sans"/>
                <a:cs typeface="Open Sans"/>
                <a:sym typeface="Open Sans"/>
              </a:rPr>
              <a:t> </a:t>
            </a:r>
            <a:r>
              <a:rPr lang="en-US" sz="2663" dirty="0" err="1">
                <a:solidFill>
                  <a:srgbClr val="000000"/>
                </a:solidFill>
                <a:latin typeface="Open Sans"/>
                <a:ea typeface="Open Sans"/>
                <a:cs typeface="Open Sans"/>
                <a:sym typeface="Open Sans"/>
              </a:rPr>
              <a:t>hàng</a:t>
            </a:r>
            <a:endParaRPr lang="en-US" sz="2663" dirty="0">
              <a:solidFill>
                <a:srgbClr val="000000"/>
              </a:solidFill>
              <a:latin typeface="Open Sans"/>
              <a:ea typeface="Open Sans"/>
              <a:cs typeface="Open Sans"/>
              <a:sym typeface="Open Sans"/>
            </a:endParaRP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animEffect transition="in" filter="wipe(down)">
                                      <p:cBhvr>
                                        <p:cTn id="17" dur="500"/>
                                        <p:tgtEl>
                                          <p:spTgt spid="2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Vertic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arn(inVertical)">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6">
                                            <p:txEl>
                                              <p:pRg st="0" end="0"/>
                                            </p:txEl>
                                          </p:spTgt>
                                        </p:tgtEl>
                                        <p:attrNameLst>
                                          <p:attrName>style.visibility</p:attrName>
                                        </p:attrNameLst>
                                      </p:cBhvr>
                                      <p:to>
                                        <p:strVal val="visible"/>
                                      </p:to>
                                    </p:set>
                                    <p:anim calcmode="lin" valueType="num">
                                      <p:cBhvr additive="base">
                                        <p:cTn id="4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57361"/>
        </a:solidFill>
        <a:effectLst/>
      </p:bgPr>
    </p:bg>
    <p:spTree>
      <p:nvGrpSpPr>
        <p:cNvPr id="1" name=""/>
        <p:cNvGrpSpPr/>
        <p:nvPr/>
      </p:nvGrpSpPr>
      <p:grpSpPr>
        <a:xfrm>
          <a:off x="0" y="0"/>
          <a:ext cx="0" cy="0"/>
          <a:chOff x="0" y="0"/>
          <a:chExt cx="0" cy="0"/>
        </a:xfrm>
      </p:grpSpPr>
      <p:sp>
        <p:nvSpPr>
          <p:cNvPr id="2" name="Freeform 2"/>
          <p:cNvSpPr/>
          <p:nvPr/>
        </p:nvSpPr>
        <p:spPr>
          <a:xfrm>
            <a:off x="1028700" y="336539"/>
            <a:ext cx="7546089" cy="9613921"/>
          </a:xfrm>
          <a:custGeom>
            <a:avLst/>
            <a:gdLst/>
            <a:ahLst/>
            <a:cxnLst/>
            <a:rect l="l" t="t" r="r" b="b"/>
            <a:pathLst>
              <a:path w="7546089" h="9613921">
                <a:moveTo>
                  <a:pt x="0" y="0"/>
                </a:moveTo>
                <a:lnTo>
                  <a:pt x="7546089" y="0"/>
                </a:lnTo>
                <a:lnTo>
                  <a:pt x="7546089" y="9613922"/>
                </a:lnTo>
                <a:lnTo>
                  <a:pt x="0" y="9613922"/>
                </a:lnTo>
                <a:lnTo>
                  <a:pt x="0" y="0"/>
                </a:lnTo>
                <a:close/>
              </a:path>
            </a:pathLst>
          </a:custGeom>
          <a:blipFill>
            <a:blip r:embed="rId2"/>
            <a:stretch>
              <a:fillRect l="-7470" t="-11840" r="-22889" b="-6502"/>
            </a:stretch>
          </a:blipFill>
        </p:spPr>
      </p:sp>
      <p:sp>
        <p:nvSpPr>
          <p:cNvPr id="3" name="Freeform 3"/>
          <p:cNvSpPr/>
          <p:nvPr/>
        </p:nvSpPr>
        <p:spPr>
          <a:xfrm>
            <a:off x="717714" y="777532"/>
            <a:ext cx="5103403" cy="1744436"/>
          </a:xfrm>
          <a:custGeom>
            <a:avLst/>
            <a:gdLst/>
            <a:ahLst/>
            <a:cxnLst/>
            <a:rect l="l" t="t" r="r" b="b"/>
            <a:pathLst>
              <a:path w="5103403" h="1744436">
                <a:moveTo>
                  <a:pt x="0" y="0"/>
                </a:moveTo>
                <a:lnTo>
                  <a:pt x="5103403" y="0"/>
                </a:lnTo>
                <a:lnTo>
                  <a:pt x="5103403" y="1744436"/>
                </a:lnTo>
                <a:lnTo>
                  <a:pt x="0" y="174443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rot="-1535986">
            <a:off x="5696467" y="1788218"/>
            <a:ext cx="871043" cy="1012841"/>
          </a:xfrm>
          <a:custGeom>
            <a:avLst/>
            <a:gdLst/>
            <a:ahLst/>
            <a:cxnLst/>
            <a:rect l="l" t="t" r="r" b="b"/>
            <a:pathLst>
              <a:path w="871043" h="1012841">
                <a:moveTo>
                  <a:pt x="0" y="0"/>
                </a:moveTo>
                <a:lnTo>
                  <a:pt x="871043" y="0"/>
                </a:lnTo>
                <a:lnTo>
                  <a:pt x="871043" y="1012841"/>
                </a:lnTo>
                <a:lnTo>
                  <a:pt x="0" y="10128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6059292" y="1299098"/>
            <a:ext cx="12228708" cy="1222871"/>
          </a:xfrm>
          <a:custGeom>
            <a:avLst/>
            <a:gdLst/>
            <a:ahLst/>
            <a:cxnLst/>
            <a:rect l="l" t="t" r="r" b="b"/>
            <a:pathLst>
              <a:path w="12228708" h="1222871">
                <a:moveTo>
                  <a:pt x="0" y="0"/>
                </a:moveTo>
                <a:lnTo>
                  <a:pt x="12228708" y="0"/>
                </a:lnTo>
                <a:lnTo>
                  <a:pt x="12228708" y="1222870"/>
                </a:lnTo>
                <a:lnTo>
                  <a:pt x="0" y="122287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6211692" y="4363964"/>
            <a:ext cx="12228708" cy="1222871"/>
          </a:xfrm>
          <a:custGeom>
            <a:avLst/>
            <a:gdLst/>
            <a:ahLst/>
            <a:cxnLst/>
            <a:rect l="l" t="t" r="r" b="b"/>
            <a:pathLst>
              <a:path w="12228708" h="1222871">
                <a:moveTo>
                  <a:pt x="0" y="0"/>
                </a:moveTo>
                <a:lnTo>
                  <a:pt x="12228708" y="0"/>
                </a:lnTo>
                <a:lnTo>
                  <a:pt x="12228708" y="1222871"/>
                </a:lnTo>
                <a:lnTo>
                  <a:pt x="0" y="122287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7" name="Freeform 7"/>
          <p:cNvSpPr/>
          <p:nvPr/>
        </p:nvSpPr>
        <p:spPr>
          <a:xfrm>
            <a:off x="6211692" y="2674368"/>
            <a:ext cx="12228708" cy="1222871"/>
          </a:xfrm>
          <a:custGeom>
            <a:avLst/>
            <a:gdLst/>
            <a:ahLst/>
            <a:cxnLst/>
            <a:rect l="l" t="t" r="r" b="b"/>
            <a:pathLst>
              <a:path w="12228708" h="1222871">
                <a:moveTo>
                  <a:pt x="0" y="0"/>
                </a:moveTo>
                <a:lnTo>
                  <a:pt x="12228708" y="0"/>
                </a:lnTo>
                <a:lnTo>
                  <a:pt x="12228708" y="1222871"/>
                </a:lnTo>
                <a:lnTo>
                  <a:pt x="0" y="122287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Freeform 8"/>
          <p:cNvSpPr/>
          <p:nvPr/>
        </p:nvSpPr>
        <p:spPr>
          <a:xfrm>
            <a:off x="6131989" y="5739235"/>
            <a:ext cx="12228708" cy="1222871"/>
          </a:xfrm>
          <a:custGeom>
            <a:avLst/>
            <a:gdLst/>
            <a:ahLst/>
            <a:cxnLst/>
            <a:rect l="l" t="t" r="r" b="b"/>
            <a:pathLst>
              <a:path w="12228708" h="1222871">
                <a:moveTo>
                  <a:pt x="0" y="0"/>
                </a:moveTo>
                <a:lnTo>
                  <a:pt x="12228708" y="0"/>
                </a:lnTo>
                <a:lnTo>
                  <a:pt x="12228708" y="1222871"/>
                </a:lnTo>
                <a:lnTo>
                  <a:pt x="0" y="122287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rot="-1535986">
            <a:off x="5623770" y="3145325"/>
            <a:ext cx="871043" cy="1012841"/>
          </a:xfrm>
          <a:custGeom>
            <a:avLst/>
            <a:gdLst/>
            <a:ahLst/>
            <a:cxnLst/>
            <a:rect l="l" t="t" r="r" b="b"/>
            <a:pathLst>
              <a:path w="871043" h="1012841">
                <a:moveTo>
                  <a:pt x="0" y="0"/>
                </a:moveTo>
                <a:lnTo>
                  <a:pt x="871044" y="0"/>
                </a:lnTo>
                <a:lnTo>
                  <a:pt x="871044" y="1012841"/>
                </a:lnTo>
                <a:lnTo>
                  <a:pt x="0" y="10128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rot="-1535986">
            <a:off x="5623770" y="4901827"/>
            <a:ext cx="871043" cy="1012841"/>
          </a:xfrm>
          <a:custGeom>
            <a:avLst/>
            <a:gdLst/>
            <a:ahLst/>
            <a:cxnLst/>
            <a:rect l="l" t="t" r="r" b="b"/>
            <a:pathLst>
              <a:path w="871043" h="1012841">
                <a:moveTo>
                  <a:pt x="0" y="0"/>
                </a:moveTo>
                <a:lnTo>
                  <a:pt x="871044" y="0"/>
                </a:lnTo>
                <a:lnTo>
                  <a:pt x="871044" y="1012841"/>
                </a:lnTo>
                <a:lnTo>
                  <a:pt x="0" y="10128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1" name="Freeform 11"/>
          <p:cNvSpPr/>
          <p:nvPr/>
        </p:nvSpPr>
        <p:spPr>
          <a:xfrm rot="-1535986">
            <a:off x="5623770" y="6344004"/>
            <a:ext cx="871043" cy="1012841"/>
          </a:xfrm>
          <a:custGeom>
            <a:avLst/>
            <a:gdLst/>
            <a:ahLst/>
            <a:cxnLst/>
            <a:rect l="l" t="t" r="r" b="b"/>
            <a:pathLst>
              <a:path w="871043" h="1012841">
                <a:moveTo>
                  <a:pt x="0" y="0"/>
                </a:moveTo>
                <a:lnTo>
                  <a:pt x="871044" y="0"/>
                </a:lnTo>
                <a:lnTo>
                  <a:pt x="871044" y="1012842"/>
                </a:lnTo>
                <a:lnTo>
                  <a:pt x="0" y="101284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Freeform 12"/>
          <p:cNvSpPr/>
          <p:nvPr/>
        </p:nvSpPr>
        <p:spPr>
          <a:xfrm>
            <a:off x="6670876" y="8759797"/>
            <a:ext cx="4201455" cy="1298631"/>
          </a:xfrm>
          <a:custGeom>
            <a:avLst/>
            <a:gdLst/>
            <a:ahLst/>
            <a:cxnLst/>
            <a:rect l="l" t="t" r="r" b="b"/>
            <a:pathLst>
              <a:path w="4201455" h="1298631">
                <a:moveTo>
                  <a:pt x="0" y="0"/>
                </a:moveTo>
                <a:lnTo>
                  <a:pt x="4201454" y="0"/>
                </a:lnTo>
                <a:lnTo>
                  <a:pt x="4201454" y="1298631"/>
                </a:lnTo>
                <a:lnTo>
                  <a:pt x="0" y="129863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3" name="Freeform 13"/>
          <p:cNvSpPr/>
          <p:nvPr/>
        </p:nvSpPr>
        <p:spPr>
          <a:xfrm rot="-1535986">
            <a:off x="5997179" y="8907119"/>
            <a:ext cx="871043" cy="1012841"/>
          </a:xfrm>
          <a:custGeom>
            <a:avLst/>
            <a:gdLst/>
            <a:ahLst/>
            <a:cxnLst/>
            <a:rect l="l" t="t" r="r" b="b"/>
            <a:pathLst>
              <a:path w="871043" h="1012841">
                <a:moveTo>
                  <a:pt x="0" y="0"/>
                </a:moveTo>
                <a:lnTo>
                  <a:pt x="871043" y="0"/>
                </a:lnTo>
                <a:lnTo>
                  <a:pt x="871043" y="1012841"/>
                </a:lnTo>
                <a:lnTo>
                  <a:pt x="0" y="10128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14" name="Picture 14"/>
          <p:cNvPicPr>
            <a:picLocks noChangeAspect="1"/>
          </p:cNvPicPr>
          <p:nvPr/>
        </p:nvPicPr>
        <p:blipFill>
          <a:blip r:embed="rId11"/>
          <a:srcRect/>
          <a:stretch>
            <a:fillRect/>
          </a:stretch>
        </p:blipFill>
        <p:spPr>
          <a:xfrm>
            <a:off x="3983611" y="7028781"/>
            <a:ext cx="3060673" cy="1666165"/>
          </a:xfrm>
          <a:prstGeom prst="rect">
            <a:avLst/>
          </a:prstGeom>
        </p:spPr>
      </p:pic>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41</a:t>
            </a:r>
          </a:p>
        </p:txBody>
      </p:sp>
      <p:sp>
        <p:nvSpPr>
          <p:cNvPr id="16" name="TextBox 16"/>
          <p:cNvSpPr txBox="1"/>
          <p:nvPr/>
        </p:nvSpPr>
        <p:spPr>
          <a:xfrm>
            <a:off x="6211692" y="1532707"/>
            <a:ext cx="9914018" cy="679451"/>
          </a:xfrm>
          <a:prstGeom prst="rect">
            <a:avLst/>
          </a:prstGeom>
        </p:spPr>
        <p:txBody>
          <a:bodyPr lIns="0" tIns="0" rIns="0" bIns="0" rtlCol="0" anchor="t">
            <a:spAutoFit/>
          </a:bodyPr>
          <a:lstStyle/>
          <a:p>
            <a:pPr algn="ctr">
              <a:lnSpc>
                <a:spcPts val="5599"/>
              </a:lnSpc>
              <a:spcBef>
                <a:spcPct val="0"/>
              </a:spcBef>
            </a:pPr>
            <a:r>
              <a:rPr lang="en-US" sz="3999" dirty="0" err="1">
                <a:solidFill>
                  <a:srgbClr val="000000"/>
                </a:solidFill>
                <a:latin typeface="Open Sans"/>
                <a:ea typeface="Open Sans"/>
                <a:cs typeface="Open Sans"/>
                <a:sym typeface="Open Sans"/>
              </a:rPr>
              <a:t>Chọn</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loại</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ngân</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hàng</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để</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thanh</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toán</a:t>
            </a:r>
            <a:endParaRPr lang="en-US" sz="3999" dirty="0">
              <a:solidFill>
                <a:srgbClr val="000000"/>
              </a:solidFill>
              <a:latin typeface="Open Sans"/>
              <a:ea typeface="Open Sans"/>
              <a:cs typeface="Open Sans"/>
              <a:sym typeface="Open Sans"/>
            </a:endParaRPr>
          </a:p>
        </p:txBody>
      </p:sp>
      <p:sp>
        <p:nvSpPr>
          <p:cNvPr id="17" name="TextBox 17"/>
          <p:cNvSpPr txBox="1"/>
          <p:nvPr/>
        </p:nvSpPr>
        <p:spPr>
          <a:xfrm>
            <a:off x="6477136" y="2972294"/>
            <a:ext cx="9914018" cy="679451"/>
          </a:xfrm>
          <a:prstGeom prst="rect">
            <a:avLst/>
          </a:prstGeom>
        </p:spPr>
        <p:txBody>
          <a:bodyPr lIns="0" tIns="0" rIns="0" bIns="0" rtlCol="0" anchor="t">
            <a:spAutoFit/>
          </a:bodyPr>
          <a:lstStyle/>
          <a:p>
            <a:pPr algn="ctr">
              <a:lnSpc>
                <a:spcPts val="5599"/>
              </a:lnSpc>
              <a:spcBef>
                <a:spcPct val="0"/>
              </a:spcBef>
            </a:pPr>
            <a:r>
              <a:rPr lang="en-US" sz="3999" dirty="0" err="1">
                <a:solidFill>
                  <a:srgbClr val="000000"/>
                </a:solidFill>
                <a:latin typeface="Open Sans"/>
                <a:ea typeface="Open Sans"/>
                <a:cs typeface="Open Sans"/>
                <a:sym typeface="Open Sans"/>
              </a:rPr>
              <a:t>Nhập</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tên</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trên</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thẻ</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của</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bạn</a:t>
            </a:r>
            <a:endParaRPr lang="en-US" sz="3999" dirty="0">
              <a:solidFill>
                <a:srgbClr val="000000"/>
              </a:solidFill>
              <a:latin typeface="Open Sans"/>
              <a:ea typeface="Open Sans"/>
              <a:cs typeface="Open Sans"/>
              <a:sym typeface="Open Sans"/>
            </a:endParaRPr>
          </a:p>
        </p:txBody>
      </p:sp>
      <p:sp>
        <p:nvSpPr>
          <p:cNvPr id="18" name="TextBox 18"/>
          <p:cNvSpPr txBox="1"/>
          <p:nvPr/>
        </p:nvSpPr>
        <p:spPr>
          <a:xfrm>
            <a:off x="6670876" y="4597574"/>
            <a:ext cx="9914018" cy="679451"/>
          </a:xfrm>
          <a:prstGeom prst="rect">
            <a:avLst/>
          </a:prstGeom>
        </p:spPr>
        <p:txBody>
          <a:bodyPr lIns="0" tIns="0" rIns="0" bIns="0" rtlCol="0" anchor="t">
            <a:spAutoFit/>
          </a:bodyPr>
          <a:lstStyle/>
          <a:p>
            <a:pPr algn="ctr">
              <a:lnSpc>
                <a:spcPts val="5599"/>
              </a:lnSpc>
              <a:spcBef>
                <a:spcPct val="0"/>
              </a:spcBef>
            </a:pPr>
            <a:r>
              <a:rPr lang="en-US" sz="3999" dirty="0" err="1">
                <a:solidFill>
                  <a:srgbClr val="000000"/>
                </a:solidFill>
                <a:latin typeface="Open Sans"/>
                <a:ea typeface="Open Sans"/>
                <a:cs typeface="Open Sans"/>
                <a:sym typeface="Open Sans"/>
              </a:rPr>
              <a:t>Nhập</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số</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thẻ</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của</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bạn</a:t>
            </a:r>
            <a:endParaRPr lang="en-US" sz="3999" dirty="0">
              <a:solidFill>
                <a:srgbClr val="000000"/>
              </a:solidFill>
              <a:latin typeface="Open Sans"/>
              <a:ea typeface="Open Sans"/>
              <a:cs typeface="Open Sans"/>
              <a:sym typeface="Open Sans"/>
            </a:endParaRPr>
          </a:p>
        </p:txBody>
      </p:sp>
      <p:sp>
        <p:nvSpPr>
          <p:cNvPr id="19" name="TextBox 19"/>
          <p:cNvSpPr txBox="1"/>
          <p:nvPr/>
        </p:nvSpPr>
        <p:spPr>
          <a:xfrm>
            <a:off x="6743572" y="5972845"/>
            <a:ext cx="9914018" cy="679451"/>
          </a:xfrm>
          <a:prstGeom prst="rect">
            <a:avLst/>
          </a:prstGeom>
        </p:spPr>
        <p:txBody>
          <a:bodyPr lIns="0" tIns="0" rIns="0" bIns="0" rtlCol="0" anchor="t">
            <a:spAutoFit/>
          </a:bodyPr>
          <a:lstStyle/>
          <a:p>
            <a:pPr algn="ctr">
              <a:lnSpc>
                <a:spcPts val="5599"/>
              </a:lnSpc>
              <a:spcBef>
                <a:spcPct val="0"/>
              </a:spcBef>
            </a:pPr>
            <a:r>
              <a:rPr lang="en-US" sz="3999" dirty="0" err="1">
                <a:solidFill>
                  <a:srgbClr val="000000"/>
                </a:solidFill>
                <a:latin typeface="Open Sans"/>
                <a:ea typeface="Open Sans"/>
                <a:cs typeface="Open Sans"/>
                <a:sym typeface="Open Sans"/>
              </a:rPr>
              <a:t>Nhập</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ngày</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hết</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hạn</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của</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thẻ</a:t>
            </a:r>
            <a:endParaRPr lang="en-US" sz="3999" dirty="0">
              <a:solidFill>
                <a:srgbClr val="000000"/>
              </a:solidFill>
              <a:latin typeface="Open Sans"/>
              <a:ea typeface="Open Sans"/>
              <a:cs typeface="Open Sans"/>
              <a:sym typeface="Open Sans"/>
            </a:endParaRPr>
          </a:p>
        </p:txBody>
      </p:sp>
      <p:sp>
        <p:nvSpPr>
          <p:cNvPr id="20" name="TextBox 20"/>
          <p:cNvSpPr txBox="1"/>
          <p:nvPr/>
        </p:nvSpPr>
        <p:spPr>
          <a:xfrm>
            <a:off x="6477136" y="9031287"/>
            <a:ext cx="4395194" cy="679451"/>
          </a:xfrm>
          <a:prstGeom prst="rect">
            <a:avLst/>
          </a:prstGeom>
        </p:spPr>
        <p:txBody>
          <a:bodyPr lIns="0" tIns="0" rIns="0" bIns="0" rtlCol="0" anchor="t">
            <a:spAutoFit/>
          </a:bodyPr>
          <a:lstStyle/>
          <a:p>
            <a:pPr algn="ctr">
              <a:lnSpc>
                <a:spcPts val="5599"/>
              </a:lnSpc>
              <a:spcBef>
                <a:spcPct val="0"/>
              </a:spcBef>
            </a:pPr>
            <a:r>
              <a:rPr lang="en-US" sz="3999" dirty="0" err="1">
                <a:solidFill>
                  <a:srgbClr val="000000"/>
                </a:solidFill>
                <a:latin typeface="Open Sans"/>
                <a:ea typeface="Open Sans"/>
                <a:cs typeface="Open Sans"/>
                <a:sym typeface="Open Sans"/>
              </a:rPr>
              <a:t>Thanh</a:t>
            </a:r>
            <a:r>
              <a:rPr lang="en-US" sz="3999" dirty="0">
                <a:solidFill>
                  <a:srgbClr val="000000"/>
                </a:solidFill>
                <a:latin typeface="Open Sans"/>
                <a:ea typeface="Open Sans"/>
                <a:cs typeface="Open Sans"/>
                <a:sym typeface="Open Sans"/>
              </a:rPr>
              <a:t> </a:t>
            </a:r>
            <a:r>
              <a:rPr lang="en-US" sz="3999" dirty="0" err="1">
                <a:solidFill>
                  <a:srgbClr val="000000"/>
                </a:solidFill>
                <a:latin typeface="Open Sans"/>
                <a:ea typeface="Open Sans"/>
                <a:cs typeface="Open Sans"/>
                <a:sym typeface="Open Sans"/>
              </a:rPr>
              <a:t>toán</a:t>
            </a:r>
            <a:endParaRPr lang="en-US" sz="3999" dirty="0">
              <a:solidFill>
                <a:srgbClr val="000000"/>
              </a:solidFill>
              <a:latin typeface="Open Sans"/>
              <a:ea typeface="Open Sans"/>
              <a:cs typeface="Open Sans"/>
              <a:sym typeface="Open Sans"/>
            </a:endParaRPr>
          </a:p>
        </p:txBody>
      </p:sp>
      <p:sp>
        <p:nvSpPr>
          <p:cNvPr id="21" name="Freeform 21"/>
          <p:cNvSpPr/>
          <p:nvPr/>
        </p:nvSpPr>
        <p:spPr>
          <a:xfrm rot="-1535986">
            <a:off x="6387754" y="7354531"/>
            <a:ext cx="871043" cy="1012841"/>
          </a:xfrm>
          <a:custGeom>
            <a:avLst/>
            <a:gdLst/>
            <a:ahLst/>
            <a:cxnLst/>
            <a:rect l="l" t="t" r="r" b="b"/>
            <a:pathLst>
              <a:path w="871043" h="1012841">
                <a:moveTo>
                  <a:pt x="0" y="0"/>
                </a:moveTo>
                <a:lnTo>
                  <a:pt x="871043" y="0"/>
                </a:lnTo>
                <a:lnTo>
                  <a:pt x="871043" y="1012841"/>
                </a:lnTo>
                <a:lnTo>
                  <a:pt x="0" y="101284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2" name="TextBox 22"/>
          <p:cNvSpPr txBox="1"/>
          <p:nvPr/>
        </p:nvSpPr>
        <p:spPr>
          <a:xfrm>
            <a:off x="6823276" y="7409781"/>
            <a:ext cx="3151707" cy="679451"/>
          </a:xfrm>
          <a:prstGeom prst="rect">
            <a:avLst/>
          </a:prstGeom>
        </p:spPr>
        <p:txBody>
          <a:bodyPr lIns="0" tIns="0" rIns="0" bIns="0" rtlCol="0" anchor="t">
            <a:spAutoFit/>
          </a:bodyPr>
          <a:lstStyle/>
          <a:p>
            <a:pPr algn="ctr">
              <a:lnSpc>
                <a:spcPts val="5599"/>
              </a:lnSpc>
              <a:spcBef>
                <a:spcPct val="0"/>
              </a:spcBef>
            </a:pPr>
            <a:r>
              <a:rPr lang="en-US" sz="3999" dirty="0" err="1">
                <a:solidFill>
                  <a:srgbClr val="000000"/>
                </a:solidFill>
                <a:latin typeface="Open Sans"/>
                <a:ea typeface="Open Sans"/>
                <a:cs typeface="Open Sans"/>
                <a:sym typeface="Open Sans"/>
              </a:rPr>
              <a:t>Tổng</a:t>
            </a:r>
            <a:r>
              <a:rPr lang="en-US" sz="3999" dirty="0">
                <a:solidFill>
                  <a:srgbClr val="000000"/>
                </a:solidFill>
                <a:latin typeface="Open Sans"/>
                <a:ea typeface="Open Sans"/>
                <a:cs typeface="Open Sans"/>
                <a:sym typeface="Open Sans"/>
              </a:rPr>
              <a:t> bill</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8">
                                            <p:txEl>
                                              <p:pRg st="0" end="0"/>
                                            </p:txEl>
                                          </p:spTgt>
                                        </p:tgtEl>
                                        <p:attrNameLst>
                                          <p:attrName>style.visibility</p:attrName>
                                        </p:attrNameLst>
                                      </p:cBhvr>
                                      <p:to>
                                        <p:strVal val="visible"/>
                                      </p:to>
                                    </p:set>
                                    <p:anim calcmode="lin" valueType="num">
                                      <p:cBhvr additive="base">
                                        <p:cTn id="5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nodeType="clickEffect">
                                  <p:stCondLst>
                                    <p:cond delay="0"/>
                                  </p:stCondLst>
                                  <p:childTnLst>
                                    <p:set>
                                      <p:cBhvr>
                                        <p:cTn id="85" dur="1" fill="hold">
                                          <p:stCondLst>
                                            <p:cond delay="0"/>
                                          </p:stCondLst>
                                        </p:cTn>
                                        <p:tgtEl>
                                          <p:spTgt spid="22">
                                            <p:txEl>
                                              <p:pRg st="0" end="0"/>
                                            </p:txEl>
                                          </p:spTgt>
                                        </p:tgtEl>
                                        <p:attrNameLst>
                                          <p:attrName>style.visibility</p:attrName>
                                        </p:attrNameLst>
                                      </p:cBhvr>
                                      <p:to>
                                        <p:strVal val="visible"/>
                                      </p:to>
                                    </p:set>
                                    <p:animEffect transition="in" filter="barn(inVertical)">
                                      <p:cBhvr>
                                        <p:cTn id="86" dur="500"/>
                                        <p:tgtEl>
                                          <p:spTgt spid="22">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20">
                                            <p:txEl>
                                              <p:pRg st="0" end="0"/>
                                            </p:txEl>
                                          </p:spTgt>
                                        </p:tgtEl>
                                        <p:attrNameLst>
                                          <p:attrName>style.visibility</p:attrName>
                                        </p:attrNameLst>
                                      </p:cBhvr>
                                      <p:to>
                                        <p:strVal val="visible"/>
                                      </p:to>
                                    </p:set>
                                    <p:animEffect transition="in" filter="wipe(down)">
                                      <p:cBhvr>
                                        <p:cTn id="10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AF0"/>
        </a:solidFill>
        <a:effectLst/>
      </p:bgPr>
    </p:bg>
    <p:spTree>
      <p:nvGrpSpPr>
        <p:cNvPr id="1" name=""/>
        <p:cNvGrpSpPr/>
        <p:nvPr/>
      </p:nvGrpSpPr>
      <p:grpSpPr>
        <a:xfrm>
          <a:off x="0" y="0"/>
          <a:ext cx="0" cy="0"/>
          <a:chOff x="0" y="0"/>
          <a:chExt cx="0" cy="0"/>
        </a:xfrm>
      </p:grpSpPr>
      <p:sp>
        <p:nvSpPr>
          <p:cNvPr id="2" name="Freeform 2"/>
          <p:cNvSpPr/>
          <p:nvPr/>
        </p:nvSpPr>
        <p:spPr>
          <a:xfrm>
            <a:off x="0" y="569278"/>
            <a:ext cx="18288000" cy="8689022"/>
          </a:xfrm>
          <a:custGeom>
            <a:avLst/>
            <a:gdLst/>
            <a:ahLst/>
            <a:cxnLst/>
            <a:rect l="l" t="t" r="r" b="b"/>
            <a:pathLst>
              <a:path w="18288000" h="8689022">
                <a:moveTo>
                  <a:pt x="0" y="0"/>
                </a:moveTo>
                <a:lnTo>
                  <a:pt x="18288000" y="0"/>
                </a:lnTo>
                <a:lnTo>
                  <a:pt x="18288000" y="8689022"/>
                </a:lnTo>
                <a:lnTo>
                  <a:pt x="0" y="8689022"/>
                </a:lnTo>
                <a:lnTo>
                  <a:pt x="0" y="0"/>
                </a:lnTo>
                <a:close/>
              </a:path>
            </a:pathLst>
          </a:custGeom>
          <a:blipFill>
            <a:blip r:embed="rId2"/>
            <a:stretch>
              <a:fillRect b="-1816"/>
            </a:stretch>
          </a:blipFill>
        </p:spPr>
      </p:sp>
      <p:pic>
        <p:nvPicPr>
          <p:cNvPr id="3" name="Picture 3"/>
          <p:cNvPicPr>
            <a:picLocks noChangeAspect="1"/>
          </p:cNvPicPr>
          <p:nvPr/>
        </p:nvPicPr>
        <p:blipFill>
          <a:blip r:embed="rId3"/>
          <a:srcRect/>
          <a:stretch>
            <a:fillRect/>
          </a:stretch>
        </p:blipFill>
        <p:spPr>
          <a:xfrm>
            <a:off x="-222280" y="844098"/>
            <a:ext cx="1839553" cy="1002556"/>
          </a:xfrm>
          <a:prstGeom prst="rect">
            <a:avLst/>
          </a:prstGeom>
        </p:spPr>
      </p:pic>
      <p:sp>
        <p:nvSpPr>
          <p:cNvPr id="4" name="Freeform 4"/>
          <p:cNvSpPr/>
          <p:nvPr/>
        </p:nvSpPr>
        <p:spPr>
          <a:xfrm>
            <a:off x="8349773" y="457772"/>
            <a:ext cx="4114278" cy="961712"/>
          </a:xfrm>
          <a:custGeom>
            <a:avLst/>
            <a:gdLst/>
            <a:ahLst/>
            <a:cxnLst/>
            <a:rect l="l" t="t" r="r" b="b"/>
            <a:pathLst>
              <a:path w="4114278" h="961712">
                <a:moveTo>
                  <a:pt x="0" y="0"/>
                </a:moveTo>
                <a:lnTo>
                  <a:pt x="4114278" y="0"/>
                </a:lnTo>
                <a:lnTo>
                  <a:pt x="4114278" y="961713"/>
                </a:lnTo>
                <a:lnTo>
                  <a:pt x="0" y="961713"/>
                </a:lnTo>
                <a:lnTo>
                  <a:pt x="0" y="0"/>
                </a:lnTo>
                <a:close/>
              </a:path>
            </a:pathLst>
          </a:custGeom>
          <a:blipFill>
            <a:blip r:embed="rId4"/>
            <a:stretch>
              <a:fillRect/>
            </a:stretch>
          </a:blipFill>
        </p:spPr>
      </p:sp>
      <p:sp>
        <p:nvSpPr>
          <p:cNvPr id="5" name="Freeform 5"/>
          <p:cNvSpPr/>
          <p:nvPr/>
        </p:nvSpPr>
        <p:spPr>
          <a:xfrm>
            <a:off x="1216390" y="1232125"/>
            <a:ext cx="1326443" cy="374720"/>
          </a:xfrm>
          <a:custGeom>
            <a:avLst/>
            <a:gdLst/>
            <a:ahLst/>
            <a:cxnLst/>
            <a:rect l="l" t="t" r="r" b="b"/>
            <a:pathLst>
              <a:path w="1326443" h="374720">
                <a:moveTo>
                  <a:pt x="0" y="0"/>
                </a:moveTo>
                <a:lnTo>
                  <a:pt x="1326443" y="0"/>
                </a:lnTo>
                <a:lnTo>
                  <a:pt x="1326443" y="374720"/>
                </a:lnTo>
                <a:lnTo>
                  <a:pt x="0" y="37472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6" name="Freeform 6"/>
          <p:cNvSpPr/>
          <p:nvPr/>
        </p:nvSpPr>
        <p:spPr>
          <a:xfrm>
            <a:off x="5896213" y="2379676"/>
            <a:ext cx="475855" cy="525543"/>
          </a:xfrm>
          <a:custGeom>
            <a:avLst/>
            <a:gdLst/>
            <a:ahLst/>
            <a:cxnLst/>
            <a:rect l="l" t="t" r="r" b="b"/>
            <a:pathLst>
              <a:path w="475855" h="525543">
                <a:moveTo>
                  <a:pt x="0" y="0"/>
                </a:moveTo>
                <a:lnTo>
                  <a:pt x="475855" y="0"/>
                </a:lnTo>
                <a:lnTo>
                  <a:pt x="475855" y="525542"/>
                </a:lnTo>
                <a:lnTo>
                  <a:pt x="0" y="52554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7" name="Freeform 7"/>
          <p:cNvSpPr/>
          <p:nvPr/>
        </p:nvSpPr>
        <p:spPr>
          <a:xfrm>
            <a:off x="10909516" y="2379676"/>
            <a:ext cx="475855" cy="525543"/>
          </a:xfrm>
          <a:custGeom>
            <a:avLst/>
            <a:gdLst/>
            <a:ahLst/>
            <a:cxnLst/>
            <a:rect l="l" t="t" r="r" b="b"/>
            <a:pathLst>
              <a:path w="475855" h="525543">
                <a:moveTo>
                  <a:pt x="0" y="0"/>
                </a:moveTo>
                <a:lnTo>
                  <a:pt x="475855" y="0"/>
                </a:lnTo>
                <a:lnTo>
                  <a:pt x="475855" y="525542"/>
                </a:lnTo>
                <a:lnTo>
                  <a:pt x="0" y="52554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8" name="Freeform 8"/>
          <p:cNvSpPr/>
          <p:nvPr/>
        </p:nvSpPr>
        <p:spPr>
          <a:xfrm>
            <a:off x="15922819" y="2379676"/>
            <a:ext cx="475855" cy="525543"/>
          </a:xfrm>
          <a:custGeom>
            <a:avLst/>
            <a:gdLst/>
            <a:ahLst/>
            <a:cxnLst/>
            <a:rect l="l" t="t" r="r" b="b"/>
            <a:pathLst>
              <a:path w="475855" h="525543">
                <a:moveTo>
                  <a:pt x="0" y="0"/>
                </a:moveTo>
                <a:lnTo>
                  <a:pt x="475855" y="0"/>
                </a:lnTo>
                <a:lnTo>
                  <a:pt x="475855" y="525542"/>
                </a:lnTo>
                <a:lnTo>
                  <a:pt x="0" y="52554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a:off x="2542833" y="3314700"/>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0" name="Freeform 10"/>
          <p:cNvSpPr/>
          <p:nvPr/>
        </p:nvSpPr>
        <p:spPr>
          <a:xfrm rot="-3664779">
            <a:off x="9537486" y="5485677"/>
            <a:ext cx="747656" cy="924069"/>
          </a:xfrm>
          <a:custGeom>
            <a:avLst/>
            <a:gdLst/>
            <a:ahLst/>
            <a:cxnLst/>
            <a:rect l="l" t="t" r="r" b="b"/>
            <a:pathLst>
              <a:path w="747656" h="924069">
                <a:moveTo>
                  <a:pt x="0" y="0"/>
                </a:moveTo>
                <a:lnTo>
                  <a:pt x="747656" y="0"/>
                </a:lnTo>
                <a:lnTo>
                  <a:pt x="747656" y="924069"/>
                </a:lnTo>
                <a:lnTo>
                  <a:pt x="0" y="924069"/>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42</a:t>
            </a:r>
          </a:p>
        </p:txBody>
      </p:sp>
      <p:sp>
        <p:nvSpPr>
          <p:cNvPr id="12" name="TextBox 12"/>
          <p:cNvSpPr txBox="1"/>
          <p:nvPr/>
        </p:nvSpPr>
        <p:spPr>
          <a:xfrm>
            <a:off x="6134140" y="2143337"/>
            <a:ext cx="1977706" cy="941071"/>
          </a:xfrm>
          <a:prstGeom prst="rect">
            <a:avLst/>
          </a:prstGeom>
        </p:spPr>
        <p:txBody>
          <a:bodyPr lIns="0" tIns="0" rIns="0" bIns="0" rtlCol="0" anchor="t">
            <a:spAutoFit/>
          </a:bodyPr>
          <a:lstStyle/>
          <a:p>
            <a:pPr algn="ctr">
              <a:lnSpc>
                <a:spcPts val="3779"/>
              </a:lnSpc>
              <a:spcBef>
                <a:spcPct val="0"/>
              </a:spcBef>
            </a:pPr>
            <a:r>
              <a:rPr lang="en-US" sz="2699" dirty="0" err="1">
                <a:solidFill>
                  <a:srgbClr val="000000"/>
                </a:solidFill>
                <a:latin typeface="Open Sans"/>
                <a:ea typeface="Open Sans"/>
                <a:cs typeface="Open Sans"/>
                <a:sym typeface="Open Sans"/>
              </a:rPr>
              <a:t>Số</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lượng</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người</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dùng</a:t>
            </a:r>
            <a:endParaRPr lang="en-US" sz="2699" dirty="0">
              <a:solidFill>
                <a:srgbClr val="000000"/>
              </a:solidFill>
              <a:latin typeface="Open Sans"/>
              <a:ea typeface="Open Sans"/>
              <a:cs typeface="Open Sans"/>
              <a:sym typeface="Open Sans"/>
            </a:endParaRPr>
          </a:p>
        </p:txBody>
      </p:sp>
      <p:sp>
        <p:nvSpPr>
          <p:cNvPr id="13" name="TextBox 13"/>
          <p:cNvSpPr txBox="1"/>
          <p:nvPr/>
        </p:nvSpPr>
        <p:spPr>
          <a:xfrm>
            <a:off x="11028480" y="2143337"/>
            <a:ext cx="1977706" cy="941071"/>
          </a:xfrm>
          <a:prstGeom prst="rect">
            <a:avLst/>
          </a:prstGeom>
        </p:spPr>
        <p:txBody>
          <a:bodyPr lIns="0" tIns="0" rIns="0" bIns="0" rtlCol="0" anchor="t">
            <a:spAutoFit/>
          </a:bodyPr>
          <a:lstStyle/>
          <a:p>
            <a:pPr algn="ctr">
              <a:lnSpc>
                <a:spcPts val="3779"/>
              </a:lnSpc>
              <a:spcBef>
                <a:spcPct val="0"/>
              </a:spcBef>
            </a:pPr>
            <a:r>
              <a:rPr lang="en-US" sz="2699" dirty="0" err="1">
                <a:solidFill>
                  <a:srgbClr val="000000"/>
                </a:solidFill>
                <a:latin typeface="Open Sans"/>
                <a:ea typeface="Open Sans"/>
                <a:cs typeface="Open Sans"/>
                <a:sym typeface="Open Sans"/>
              </a:rPr>
              <a:t>Số</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lượng</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sản</a:t>
            </a:r>
            <a:r>
              <a:rPr lang="en-US" sz="2699" dirty="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phẩm</a:t>
            </a:r>
            <a:endParaRPr lang="en-US" sz="2699" dirty="0">
              <a:solidFill>
                <a:srgbClr val="000000"/>
              </a:solidFill>
              <a:latin typeface="Open Sans"/>
              <a:ea typeface="Open Sans"/>
              <a:cs typeface="Open Sans"/>
              <a:sym typeface="Open Sans"/>
            </a:endParaRPr>
          </a:p>
        </p:txBody>
      </p:sp>
      <p:sp>
        <p:nvSpPr>
          <p:cNvPr id="14" name="TextBox 14"/>
          <p:cNvSpPr txBox="1"/>
          <p:nvPr/>
        </p:nvSpPr>
        <p:spPr>
          <a:xfrm>
            <a:off x="15922819" y="2322526"/>
            <a:ext cx="1977706" cy="974626"/>
          </a:xfrm>
          <a:prstGeom prst="rect">
            <a:avLst/>
          </a:prstGeom>
        </p:spPr>
        <p:txBody>
          <a:bodyPr lIns="0" tIns="0" rIns="0" bIns="0" rtlCol="0" anchor="t">
            <a:spAutoFit/>
          </a:bodyPr>
          <a:lstStyle/>
          <a:p>
            <a:pPr algn="ctr">
              <a:lnSpc>
                <a:spcPts val="3779"/>
              </a:lnSpc>
              <a:spcBef>
                <a:spcPct val="0"/>
              </a:spcBef>
            </a:pPr>
            <a:r>
              <a:rPr lang="en-US" sz="2699" dirty="0" err="1" smtClean="0">
                <a:solidFill>
                  <a:srgbClr val="000000"/>
                </a:solidFill>
                <a:latin typeface="Open Sans"/>
                <a:ea typeface="Open Sans"/>
                <a:cs typeface="Open Sans"/>
                <a:sym typeface="Open Sans"/>
              </a:rPr>
              <a:t>Số</a:t>
            </a:r>
            <a:r>
              <a:rPr lang="en-US" sz="2699" dirty="0" smtClean="0">
                <a:solidFill>
                  <a:srgbClr val="000000"/>
                </a:solidFill>
                <a:latin typeface="Open Sans"/>
                <a:ea typeface="Open Sans"/>
                <a:cs typeface="Open Sans"/>
                <a:sym typeface="Open Sans"/>
              </a:rPr>
              <a:t> </a:t>
            </a:r>
            <a:r>
              <a:rPr lang="en-US" sz="2699" dirty="0" err="1" smtClean="0">
                <a:solidFill>
                  <a:srgbClr val="000000"/>
                </a:solidFill>
                <a:latin typeface="Open Sans"/>
                <a:ea typeface="Open Sans"/>
                <a:cs typeface="Open Sans"/>
                <a:sym typeface="Open Sans"/>
              </a:rPr>
              <a:t>lượng</a:t>
            </a:r>
            <a:r>
              <a:rPr lang="en-US" sz="2699" dirty="0" smtClean="0">
                <a:solidFill>
                  <a:srgbClr val="000000"/>
                </a:solidFill>
                <a:latin typeface="Open Sans"/>
                <a:ea typeface="Open Sans"/>
                <a:cs typeface="Open Sans"/>
                <a:sym typeface="Open Sans"/>
              </a:rPr>
              <a:t> </a:t>
            </a:r>
            <a:r>
              <a:rPr lang="en-US" sz="2699" dirty="0" err="1" smtClean="0">
                <a:solidFill>
                  <a:srgbClr val="000000"/>
                </a:solidFill>
                <a:latin typeface="Open Sans"/>
                <a:ea typeface="Open Sans"/>
                <a:cs typeface="Open Sans"/>
                <a:sym typeface="Open Sans"/>
              </a:rPr>
              <a:t>đơn</a:t>
            </a:r>
            <a:r>
              <a:rPr lang="en-US" sz="2699" dirty="0" smtClean="0">
                <a:solidFill>
                  <a:srgbClr val="000000"/>
                </a:solidFill>
                <a:latin typeface="Open Sans"/>
                <a:ea typeface="Open Sans"/>
                <a:cs typeface="Open Sans"/>
                <a:sym typeface="Open Sans"/>
              </a:rPr>
              <a:t> </a:t>
            </a:r>
            <a:r>
              <a:rPr lang="en-US" sz="2699" dirty="0" err="1">
                <a:solidFill>
                  <a:srgbClr val="000000"/>
                </a:solidFill>
                <a:latin typeface="Open Sans"/>
                <a:ea typeface="Open Sans"/>
                <a:cs typeface="Open Sans"/>
                <a:sym typeface="Open Sans"/>
              </a:rPr>
              <a:t>hàng</a:t>
            </a:r>
            <a:endParaRPr lang="en-US" sz="2699" dirty="0">
              <a:solidFill>
                <a:srgbClr val="000000"/>
              </a:solidFill>
              <a:latin typeface="Open Sans"/>
              <a:ea typeface="Open Sans"/>
              <a:cs typeface="Open Sans"/>
              <a:sym typeface="Open Sans"/>
            </a:endParaRPr>
          </a:p>
        </p:txBody>
      </p:sp>
      <p:sp>
        <p:nvSpPr>
          <p:cNvPr id="15" name="TextBox 15"/>
          <p:cNvSpPr txBox="1"/>
          <p:nvPr/>
        </p:nvSpPr>
        <p:spPr>
          <a:xfrm>
            <a:off x="9858033" y="4610100"/>
            <a:ext cx="1977706" cy="1019176"/>
          </a:xfrm>
          <a:prstGeom prst="rect">
            <a:avLst/>
          </a:prstGeom>
        </p:spPr>
        <p:txBody>
          <a:bodyPr lIns="0" tIns="0" rIns="0" bIns="0" rtlCol="0" anchor="t">
            <a:spAutoFit/>
          </a:bodyPr>
          <a:lstStyle/>
          <a:p>
            <a:pPr algn="ctr">
              <a:lnSpc>
                <a:spcPts val="4199"/>
              </a:lnSpc>
              <a:spcBef>
                <a:spcPct val="0"/>
              </a:spcBef>
            </a:pPr>
            <a:r>
              <a:rPr lang="en-US" sz="2999" dirty="0" err="1">
                <a:solidFill>
                  <a:srgbClr val="000000"/>
                </a:solidFill>
                <a:latin typeface="Open Sans"/>
                <a:ea typeface="Open Sans"/>
                <a:cs typeface="Open Sans"/>
                <a:sym typeface="Open Sans"/>
              </a:rPr>
              <a:t>Hình</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ảnh</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thống</a:t>
            </a:r>
            <a:r>
              <a:rPr lang="en-US" sz="2999" dirty="0">
                <a:solidFill>
                  <a:srgbClr val="000000"/>
                </a:solidFill>
                <a:latin typeface="Open Sans"/>
                <a:ea typeface="Open Sans"/>
                <a:cs typeface="Open Sans"/>
                <a:sym typeface="Open Sans"/>
              </a:rPr>
              <a:t> </a:t>
            </a:r>
            <a:r>
              <a:rPr lang="en-US" sz="2999" dirty="0" err="1">
                <a:solidFill>
                  <a:srgbClr val="000000"/>
                </a:solidFill>
                <a:latin typeface="Open Sans"/>
                <a:ea typeface="Open Sans"/>
                <a:cs typeface="Open Sans"/>
                <a:sym typeface="Open Sans"/>
              </a:rPr>
              <a:t>kê</a:t>
            </a:r>
            <a:endParaRPr lang="en-US" sz="2999" dirty="0">
              <a:solidFill>
                <a:srgbClr val="000000"/>
              </a:solidFill>
              <a:latin typeface="Open Sans"/>
              <a:ea typeface="Open Sans"/>
              <a:cs typeface="Open Sans"/>
              <a:sym typeface="Open Sans"/>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wipe(down)">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barn(inVertical)">
                                      <p:cBhvr>
                                        <p:cTn id="32" dur="5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4">
                                            <p:txEl>
                                              <p:pRg st="0" end="0"/>
                                            </p:txEl>
                                          </p:spTgt>
                                        </p:tgtEl>
                                        <p:attrNameLst>
                                          <p:attrName>style.visibility</p:attrName>
                                        </p:attrNameLst>
                                      </p:cBhvr>
                                      <p:to>
                                        <p:strVal val="visible"/>
                                      </p:to>
                                    </p:set>
                                    <p:animEffect transition="in" filter="barn(inVertical)">
                                      <p:cBhvr>
                                        <p:cTn id="42" dur="500"/>
                                        <p:tgtEl>
                                          <p:spTgt spid="1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inVertic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barn(inVertical)">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AF0"/>
        </a:solidFill>
        <a:effectLst/>
      </p:bgPr>
    </p:bg>
    <p:spTree>
      <p:nvGrpSpPr>
        <p:cNvPr id="1" name=""/>
        <p:cNvGrpSpPr/>
        <p:nvPr/>
      </p:nvGrpSpPr>
      <p:grpSpPr>
        <a:xfrm>
          <a:off x="0" y="0"/>
          <a:ext cx="0" cy="0"/>
          <a:chOff x="0" y="0"/>
          <a:chExt cx="0" cy="0"/>
        </a:xfrm>
      </p:grpSpPr>
      <p:sp>
        <p:nvSpPr>
          <p:cNvPr id="2" name="Freeform 2"/>
          <p:cNvSpPr/>
          <p:nvPr/>
        </p:nvSpPr>
        <p:spPr>
          <a:xfrm>
            <a:off x="0" y="549151"/>
            <a:ext cx="18315167" cy="8859962"/>
          </a:xfrm>
          <a:custGeom>
            <a:avLst/>
            <a:gdLst/>
            <a:ahLst/>
            <a:cxnLst/>
            <a:rect l="l" t="t" r="r" b="b"/>
            <a:pathLst>
              <a:path w="18315167" h="8859962">
                <a:moveTo>
                  <a:pt x="0" y="0"/>
                </a:moveTo>
                <a:lnTo>
                  <a:pt x="18315167" y="0"/>
                </a:lnTo>
                <a:lnTo>
                  <a:pt x="18315167" y="8859961"/>
                </a:lnTo>
                <a:lnTo>
                  <a:pt x="0" y="8859961"/>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43</a:t>
            </a:r>
          </a:p>
        </p:txBody>
      </p:sp>
      <p:pic>
        <p:nvPicPr>
          <p:cNvPr id="4" name="Picture 4"/>
          <p:cNvPicPr>
            <a:picLocks noChangeAspect="1"/>
          </p:cNvPicPr>
          <p:nvPr/>
        </p:nvPicPr>
        <p:blipFill>
          <a:blip r:embed="rId3"/>
          <a:srcRect/>
          <a:stretch>
            <a:fillRect/>
          </a:stretch>
        </p:blipFill>
        <p:spPr>
          <a:xfrm>
            <a:off x="0" y="1392153"/>
            <a:ext cx="2015827" cy="1098626"/>
          </a:xfrm>
          <a:prstGeom prst="rect">
            <a:avLst/>
          </a:prstGeom>
        </p:spPr>
      </p:pic>
      <p:sp>
        <p:nvSpPr>
          <p:cNvPr id="5" name="Freeform 5"/>
          <p:cNvSpPr/>
          <p:nvPr/>
        </p:nvSpPr>
        <p:spPr>
          <a:xfrm>
            <a:off x="7754970" y="438329"/>
            <a:ext cx="5440892" cy="1271809"/>
          </a:xfrm>
          <a:custGeom>
            <a:avLst/>
            <a:gdLst/>
            <a:ahLst/>
            <a:cxnLst/>
            <a:rect l="l" t="t" r="r" b="b"/>
            <a:pathLst>
              <a:path w="5440892" h="1271809">
                <a:moveTo>
                  <a:pt x="0" y="0"/>
                </a:moveTo>
                <a:lnTo>
                  <a:pt x="5440892" y="0"/>
                </a:lnTo>
                <a:lnTo>
                  <a:pt x="5440892" y="1271809"/>
                </a:lnTo>
                <a:lnTo>
                  <a:pt x="0" y="1271809"/>
                </a:lnTo>
                <a:lnTo>
                  <a:pt x="0" y="0"/>
                </a:lnTo>
                <a:close/>
              </a:path>
            </a:pathLst>
          </a:custGeom>
          <a:blipFill>
            <a:blip r:embed="rId4"/>
            <a:stretch>
              <a:fillRect/>
            </a:stretch>
          </a:blipFill>
        </p:spPr>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AF0"/>
        </a:solidFill>
        <a:effectLst/>
      </p:bgPr>
    </p:bg>
    <p:spTree>
      <p:nvGrpSpPr>
        <p:cNvPr id="1" name=""/>
        <p:cNvGrpSpPr/>
        <p:nvPr/>
      </p:nvGrpSpPr>
      <p:grpSpPr>
        <a:xfrm>
          <a:off x="0" y="0"/>
          <a:ext cx="0" cy="0"/>
          <a:chOff x="0" y="0"/>
          <a:chExt cx="0" cy="0"/>
        </a:xfrm>
      </p:grpSpPr>
      <p:sp>
        <p:nvSpPr>
          <p:cNvPr id="2" name="Freeform 2"/>
          <p:cNvSpPr/>
          <p:nvPr/>
        </p:nvSpPr>
        <p:spPr>
          <a:xfrm>
            <a:off x="-178270" y="859134"/>
            <a:ext cx="18644539" cy="7833945"/>
          </a:xfrm>
          <a:custGeom>
            <a:avLst/>
            <a:gdLst/>
            <a:ahLst/>
            <a:cxnLst/>
            <a:rect l="l" t="t" r="r" b="b"/>
            <a:pathLst>
              <a:path w="18644539" h="7833945">
                <a:moveTo>
                  <a:pt x="0" y="0"/>
                </a:moveTo>
                <a:lnTo>
                  <a:pt x="18644540" y="0"/>
                </a:lnTo>
                <a:lnTo>
                  <a:pt x="18644540" y="7833945"/>
                </a:lnTo>
                <a:lnTo>
                  <a:pt x="0" y="7833945"/>
                </a:lnTo>
                <a:lnTo>
                  <a:pt x="0" y="0"/>
                </a:lnTo>
                <a:close/>
              </a:path>
            </a:pathLst>
          </a:custGeom>
          <a:blipFill>
            <a:blip r:embed="rId2"/>
            <a:stretch>
              <a:fillRect t="-360" b="-4689"/>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44</a:t>
            </a:r>
          </a:p>
        </p:txBody>
      </p:sp>
      <p:pic>
        <p:nvPicPr>
          <p:cNvPr id="4" name="Picture 4"/>
          <p:cNvPicPr>
            <a:picLocks noChangeAspect="1"/>
          </p:cNvPicPr>
          <p:nvPr/>
        </p:nvPicPr>
        <p:blipFill>
          <a:blip r:embed="rId3"/>
          <a:srcRect/>
          <a:stretch>
            <a:fillRect/>
          </a:stretch>
        </p:blipFill>
        <p:spPr>
          <a:xfrm>
            <a:off x="-243255" y="2222819"/>
            <a:ext cx="2015827" cy="1098626"/>
          </a:xfrm>
          <a:prstGeom prst="rect">
            <a:avLst/>
          </a:prstGeom>
        </p:spPr>
      </p:pic>
    </p:spTree>
  </p:cSld>
  <p:clrMapOvr>
    <a:masterClrMapping/>
  </p:clrMapOvr>
  <p:transition>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AF0"/>
        </a:solidFill>
        <a:effectLst/>
      </p:bgPr>
    </p:bg>
    <p:spTree>
      <p:nvGrpSpPr>
        <p:cNvPr id="1" name=""/>
        <p:cNvGrpSpPr/>
        <p:nvPr/>
      </p:nvGrpSpPr>
      <p:grpSpPr>
        <a:xfrm>
          <a:off x="0" y="0"/>
          <a:ext cx="0" cy="0"/>
          <a:chOff x="0" y="0"/>
          <a:chExt cx="0" cy="0"/>
        </a:xfrm>
      </p:grpSpPr>
      <p:sp>
        <p:nvSpPr>
          <p:cNvPr id="2" name="Freeform 2"/>
          <p:cNvSpPr/>
          <p:nvPr/>
        </p:nvSpPr>
        <p:spPr>
          <a:xfrm>
            <a:off x="-133141" y="546746"/>
            <a:ext cx="18554283" cy="8862366"/>
          </a:xfrm>
          <a:custGeom>
            <a:avLst/>
            <a:gdLst/>
            <a:ahLst/>
            <a:cxnLst/>
            <a:rect l="l" t="t" r="r" b="b"/>
            <a:pathLst>
              <a:path w="18554283" h="8862366">
                <a:moveTo>
                  <a:pt x="0" y="0"/>
                </a:moveTo>
                <a:lnTo>
                  <a:pt x="18554282" y="0"/>
                </a:lnTo>
                <a:lnTo>
                  <a:pt x="18554282" y="8862366"/>
                </a:lnTo>
                <a:lnTo>
                  <a:pt x="0" y="8862366"/>
                </a:lnTo>
                <a:lnTo>
                  <a:pt x="0" y="0"/>
                </a:lnTo>
                <a:close/>
              </a:path>
            </a:pathLst>
          </a:custGeom>
          <a:blipFill>
            <a:blip r:embed="rId2"/>
            <a:stretch>
              <a:fillRect/>
            </a:stretch>
          </a:blipFill>
        </p:spPr>
      </p:sp>
      <p:pic>
        <p:nvPicPr>
          <p:cNvPr id="3" name="Picture 3"/>
          <p:cNvPicPr>
            <a:picLocks noChangeAspect="1"/>
          </p:cNvPicPr>
          <p:nvPr/>
        </p:nvPicPr>
        <p:blipFill>
          <a:blip r:embed="rId3"/>
          <a:srcRect/>
          <a:stretch>
            <a:fillRect/>
          </a:stretch>
        </p:blipFill>
        <p:spPr>
          <a:xfrm>
            <a:off x="-243255" y="2516524"/>
            <a:ext cx="2015827" cy="1098626"/>
          </a:xfrm>
          <a:prstGeom prst="rect">
            <a:avLst/>
          </a:prstGeom>
        </p:spPr>
      </p:pic>
      <p:sp>
        <p:nvSpPr>
          <p:cNvPr id="4" name="Freeform 4"/>
          <p:cNvSpPr/>
          <p:nvPr/>
        </p:nvSpPr>
        <p:spPr>
          <a:xfrm>
            <a:off x="2553390" y="1729318"/>
            <a:ext cx="3182944" cy="983819"/>
          </a:xfrm>
          <a:custGeom>
            <a:avLst/>
            <a:gdLst/>
            <a:ahLst/>
            <a:cxnLst/>
            <a:rect l="l" t="t" r="r" b="b"/>
            <a:pathLst>
              <a:path w="3182944" h="983819">
                <a:moveTo>
                  <a:pt x="0" y="0"/>
                </a:moveTo>
                <a:lnTo>
                  <a:pt x="3182944" y="0"/>
                </a:lnTo>
                <a:lnTo>
                  <a:pt x="3182944" y="983819"/>
                </a:lnTo>
                <a:lnTo>
                  <a:pt x="0" y="98381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1121467">
            <a:off x="5630797" y="1837621"/>
            <a:ext cx="826054" cy="912308"/>
          </a:xfrm>
          <a:custGeom>
            <a:avLst/>
            <a:gdLst/>
            <a:ahLst/>
            <a:cxnLst/>
            <a:rect l="l" t="t" r="r" b="b"/>
            <a:pathLst>
              <a:path w="826054" h="912308">
                <a:moveTo>
                  <a:pt x="0" y="0"/>
                </a:moveTo>
                <a:lnTo>
                  <a:pt x="826054" y="0"/>
                </a:lnTo>
                <a:lnTo>
                  <a:pt x="826054" y="912308"/>
                </a:lnTo>
                <a:lnTo>
                  <a:pt x="0" y="91230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a:off x="8596378" y="546746"/>
            <a:ext cx="3899903" cy="911602"/>
          </a:xfrm>
          <a:custGeom>
            <a:avLst/>
            <a:gdLst/>
            <a:ahLst/>
            <a:cxnLst/>
            <a:rect l="l" t="t" r="r" b="b"/>
            <a:pathLst>
              <a:path w="3899903" h="911602">
                <a:moveTo>
                  <a:pt x="0" y="0"/>
                </a:moveTo>
                <a:lnTo>
                  <a:pt x="3899903" y="0"/>
                </a:lnTo>
                <a:lnTo>
                  <a:pt x="3899903" y="911603"/>
                </a:lnTo>
                <a:lnTo>
                  <a:pt x="0" y="911603"/>
                </a:lnTo>
                <a:lnTo>
                  <a:pt x="0" y="0"/>
                </a:lnTo>
                <a:close/>
              </a:path>
            </a:pathLst>
          </a:custGeom>
          <a:blipFill>
            <a:blip r:embed="rId8"/>
            <a:stretch>
              <a:fillRect/>
            </a:stretch>
          </a:blipFill>
        </p:spPr>
      </p:sp>
      <p:sp>
        <p:nvSpPr>
          <p:cNvPr id="7" name="Freeform 7"/>
          <p:cNvSpPr/>
          <p:nvPr/>
        </p:nvSpPr>
        <p:spPr>
          <a:xfrm rot="-3664779">
            <a:off x="12181243" y="833974"/>
            <a:ext cx="747656" cy="924069"/>
          </a:xfrm>
          <a:custGeom>
            <a:avLst/>
            <a:gdLst/>
            <a:ahLst/>
            <a:cxnLst/>
            <a:rect l="l" t="t" r="r" b="b"/>
            <a:pathLst>
              <a:path w="747656" h="924069">
                <a:moveTo>
                  <a:pt x="0" y="0"/>
                </a:moveTo>
                <a:lnTo>
                  <a:pt x="747656" y="0"/>
                </a:lnTo>
                <a:lnTo>
                  <a:pt x="747656" y="924069"/>
                </a:lnTo>
                <a:lnTo>
                  <a:pt x="0" y="924069"/>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pic>
        <p:nvPicPr>
          <p:cNvPr id="8" name="Picture 8"/>
          <p:cNvPicPr>
            <a:picLocks noChangeAspect="1"/>
          </p:cNvPicPr>
          <p:nvPr/>
        </p:nvPicPr>
        <p:blipFill>
          <a:blip r:embed="rId11"/>
          <a:srcRect/>
          <a:stretch>
            <a:fillRect/>
          </a:stretch>
        </p:blipFill>
        <p:spPr>
          <a:xfrm>
            <a:off x="15873918" y="3615150"/>
            <a:ext cx="1527364" cy="924055"/>
          </a:xfrm>
          <a:prstGeom prst="rect">
            <a:avLst/>
          </a:prstGeom>
        </p:spPr>
      </p:pic>
      <p:sp>
        <p:nvSpPr>
          <p:cNvPr id="9" name="Freeform 9"/>
          <p:cNvSpPr/>
          <p:nvPr/>
        </p:nvSpPr>
        <p:spPr>
          <a:xfrm flipH="1">
            <a:off x="15494506" y="3739155"/>
            <a:ext cx="758825" cy="676044"/>
          </a:xfrm>
          <a:custGeom>
            <a:avLst/>
            <a:gdLst/>
            <a:ahLst/>
            <a:cxnLst/>
            <a:rect l="l" t="t" r="r" b="b"/>
            <a:pathLst>
              <a:path w="758825" h="676044">
                <a:moveTo>
                  <a:pt x="758825" y="0"/>
                </a:moveTo>
                <a:lnTo>
                  <a:pt x="0" y="0"/>
                </a:lnTo>
                <a:lnTo>
                  <a:pt x="0" y="676044"/>
                </a:lnTo>
                <a:lnTo>
                  <a:pt x="758825" y="676044"/>
                </a:lnTo>
                <a:lnTo>
                  <a:pt x="758825"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45</a:t>
            </a:r>
          </a:p>
        </p:txBody>
      </p:sp>
      <p:sp>
        <p:nvSpPr>
          <p:cNvPr id="11" name="TextBox 11"/>
          <p:cNvSpPr txBox="1"/>
          <p:nvPr/>
        </p:nvSpPr>
        <p:spPr>
          <a:xfrm>
            <a:off x="6517384" y="2011101"/>
            <a:ext cx="3667072" cy="1054736"/>
          </a:xfrm>
          <a:prstGeom prst="rect">
            <a:avLst/>
          </a:prstGeom>
        </p:spPr>
        <p:txBody>
          <a:bodyPr lIns="0" tIns="0" rIns="0" bIns="0" rtlCol="0" anchor="t">
            <a:spAutoFit/>
          </a:bodyPr>
          <a:lstStyle/>
          <a:p>
            <a:pPr algn="ctr">
              <a:lnSpc>
                <a:spcPts val="4339"/>
              </a:lnSpc>
              <a:spcBef>
                <a:spcPct val="0"/>
              </a:spcBef>
            </a:pPr>
            <a:r>
              <a:rPr lang="en-US" sz="3099" dirty="0">
                <a:solidFill>
                  <a:srgbClr val="000000"/>
                </a:solidFill>
                <a:latin typeface="Open Sans"/>
                <a:ea typeface="Open Sans"/>
                <a:cs typeface="Open Sans"/>
                <a:sym typeface="Open Sans"/>
              </a:rPr>
              <a:t>click </a:t>
            </a:r>
            <a:r>
              <a:rPr lang="en-US" sz="3099" dirty="0" err="1">
                <a:solidFill>
                  <a:srgbClr val="000000"/>
                </a:solidFill>
                <a:latin typeface="Open Sans"/>
                <a:ea typeface="Open Sans"/>
                <a:cs typeface="Open Sans"/>
                <a:sym typeface="Open Sans"/>
              </a:rPr>
              <a:t>vào</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để</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thêm</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sản</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phẩm</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mới</a:t>
            </a:r>
            <a:endParaRPr lang="en-US" sz="3099" dirty="0">
              <a:solidFill>
                <a:srgbClr val="000000"/>
              </a:solidFill>
              <a:latin typeface="Open Sans"/>
              <a:ea typeface="Open Sans"/>
              <a:cs typeface="Open Sans"/>
              <a:sym typeface="Open Sans"/>
            </a:endParaRPr>
          </a:p>
        </p:txBody>
      </p:sp>
      <p:sp>
        <p:nvSpPr>
          <p:cNvPr id="12" name="TextBox 12"/>
          <p:cNvSpPr txBox="1"/>
          <p:nvPr/>
        </p:nvSpPr>
        <p:spPr>
          <a:xfrm>
            <a:off x="12887218" y="697738"/>
            <a:ext cx="3667072" cy="1054736"/>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Thống</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kê</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sản</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phẩm</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trong</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kho</a:t>
            </a:r>
            <a:endParaRPr lang="en-US" sz="3099" dirty="0">
              <a:solidFill>
                <a:srgbClr val="000000"/>
              </a:solidFill>
              <a:latin typeface="Open Sans"/>
              <a:ea typeface="Open Sans"/>
              <a:cs typeface="Open Sans"/>
              <a:sym typeface="Open Sans"/>
            </a:endParaRPr>
          </a:p>
        </p:txBody>
      </p:sp>
      <p:sp>
        <p:nvSpPr>
          <p:cNvPr id="13" name="TextBox 13"/>
          <p:cNvSpPr txBox="1"/>
          <p:nvPr/>
        </p:nvSpPr>
        <p:spPr>
          <a:xfrm>
            <a:off x="13706789" y="2684419"/>
            <a:ext cx="2847501" cy="1054736"/>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latin typeface="Open Sans"/>
                <a:ea typeface="Open Sans"/>
                <a:cs typeface="Open Sans"/>
                <a:sym typeface="Open Sans"/>
              </a:rPr>
              <a:t>Xóa</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sản</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phẩm</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đã</a:t>
            </a:r>
            <a:r>
              <a:rPr lang="en-US" sz="3099" dirty="0">
                <a:solidFill>
                  <a:srgbClr val="000000"/>
                </a:solidFill>
                <a:latin typeface="Open Sans"/>
                <a:ea typeface="Open Sans"/>
                <a:cs typeface="Open Sans"/>
                <a:sym typeface="Open Sans"/>
              </a:rPr>
              <a:t> </a:t>
            </a:r>
            <a:r>
              <a:rPr lang="en-US" sz="3099" dirty="0" err="1">
                <a:solidFill>
                  <a:srgbClr val="000000"/>
                </a:solidFill>
                <a:latin typeface="Open Sans"/>
                <a:ea typeface="Open Sans"/>
                <a:cs typeface="Open Sans"/>
                <a:sym typeface="Open Sans"/>
              </a:rPr>
              <a:t>thêm</a:t>
            </a:r>
            <a:endParaRPr lang="en-US" sz="3099" dirty="0">
              <a:solidFill>
                <a:srgbClr val="000000"/>
              </a:solidFill>
              <a:latin typeface="Open Sans"/>
              <a:ea typeface="Open Sans"/>
              <a:cs typeface="Open Sans"/>
              <a:sym typeface="Open Sans"/>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barn(inVertical)">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fade">
                                      <p:cBhvr>
                                        <p:cTn id="4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DEE7"/>
        </a:solidFill>
        <a:effectLst/>
      </p:bgPr>
    </p:bg>
    <p:spTree>
      <p:nvGrpSpPr>
        <p:cNvPr id="1" name=""/>
        <p:cNvGrpSpPr/>
        <p:nvPr/>
      </p:nvGrpSpPr>
      <p:grpSpPr>
        <a:xfrm>
          <a:off x="0" y="0"/>
          <a:ext cx="0" cy="0"/>
          <a:chOff x="0" y="0"/>
          <a:chExt cx="0" cy="0"/>
        </a:xfrm>
      </p:grpSpPr>
      <p:grpSp>
        <p:nvGrpSpPr>
          <p:cNvPr id="2" name="Group 2"/>
          <p:cNvGrpSpPr/>
          <p:nvPr/>
        </p:nvGrpSpPr>
        <p:grpSpPr>
          <a:xfrm>
            <a:off x="1830777" y="6044929"/>
            <a:ext cx="4046014" cy="4641463"/>
            <a:chOff x="0" y="0"/>
            <a:chExt cx="1065617" cy="1222443"/>
          </a:xfrm>
        </p:grpSpPr>
        <p:sp>
          <p:nvSpPr>
            <p:cNvPr id="3" name="Freeform 3"/>
            <p:cNvSpPr/>
            <p:nvPr/>
          </p:nvSpPr>
          <p:spPr>
            <a:xfrm>
              <a:off x="0" y="0"/>
              <a:ext cx="1065617" cy="1222443"/>
            </a:xfrm>
            <a:custGeom>
              <a:avLst/>
              <a:gdLst/>
              <a:ahLst/>
              <a:cxnLst/>
              <a:rect l="l" t="t" r="r" b="b"/>
              <a:pathLst>
                <a:path w="1065617" h="1222443">
                  <a:moveTo>
                    <a:pt x="0" y="0"/>
                  </a:moveTo>
                  <a:lnTo>
                    <a:pt x="1065617" y="0"/>
                  </a:lnTo>
                  <a:lnTo>
                    <a:pt x="1065617" y="1222443"/>
                  </a:lnTo>
                  <a:lnTo>
                    <a:pt x="0" y="1222443"/>
                  </a:lnTo>
                  <a:close/>
                </a:path>
              </a:pathLst>
            </a:custGeom>
            <a:solidFill>
              <a:srgbClr val="FADEE7"/>
            </a:solidFill>
          </p:spPr>
        </p:sp>
        <p:sp>
          <p:nvSpPr>
            <p:cNvPr id="4" name="TextBox 4"/>
            <p:cNvSpPr txBox="1"/>
            <p:nvPr/>
          </p:nvSpPr>
          <p:spPr>
            <a:xfrm>
              <a:off x="0" y="-38100"/>
              <a:ext cx="1065617" cy="12605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2432659" y="460135"/>
            <a:ext cx="14430538" cy="1626715"/>
          </a:xfrm>
          <a:custGeom>
            <a:avLst/>
            <a:gdLst/>
            <a:ahLst/>
            <a:cxnLst/>
            <a:rect l="l" t="t" r="r" b="b"/>
            <a:pathLst>
              <a:path w="14430538" h="1626715">
                <a:moveTo>
                  <a:pt x="0" y="0"/>
                </a:moveTo>
                <a:lnTo>
                  <a:pt x="14430538" y="0"/>
                </a:lnTo>
                <a:lnTo>
                  <a:pt x="14430538" y="1626715"/>
                </a:lnTo>
                <a:lnTo>
                  <a:pt x="0" y="162671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10" name="Group 10"/>
          <p:cNvGrpSpPr/>
          <p:nvPr/>
        </p:nvGrpSpPr>
        <p:grpSpPr>
          <a:xfrm>
            <a:off x="8585363" y="7796817"/>
            <a:ext cx="739127" cy="122379"/>
            <a:chOff x="0" y="0"/>
            <a:chExt cx="194667" cy="32232"/>
          </a:xfrm>
        </p:grpSpPr>
        <p:sp>
          <p:nvSpPr>
            <p:cNvPr id="11" name="Freeform 11"/>
            <p:cNvSpPr/>
            <p:nvPr/>
          </p:nvSpPr>
          <p:spPr>
            <a:xfrm>
              <a:off x="0" y="0"/>
              <a:ext cx="194667" cy="32232"/>
            </a:xfrm>
            <a:custGeom>
              <a:avLst/>
              <a:gdLst/>
              <a:ahLst/>
              <a:cxnLst/>
              <a:rect l="l" t="t" r="r" b="b"/>
              <a:pathLst>
                <a:path w="194667" h="32232">
                  <a:moveTo>
                    <a:pt x="0" y="0"/>
                  </a:moveTo>
                  <a:lnTo>
                    <a:pt x="194667" y="0"/>
                  </a:lnTo>
                  <a:lnTo>
                    <a:pt x="194667" y="32232"/>
                  </a:lnTo>
                  <a:lnTo>
                    <a:pt x="0" y="32232"/>
                  </a:lnTo>
                  <a:close/>
                </a:path>
              </a:pathLst>
            </a:custGeom>
            <a:solidFill>
              <a:srgbClr val="FFFAF0"/>
            </a:solidFill>
          </p:spPr>
        </p:sp>
        <p:sp>
          <p:nvSpPr>
            <p:cNvPr id="12" name="TextBox 12"/>
            <p:cNvSpPr txBox="1"/>
            <p:nvPr/>
          </p:nvSpPr>
          <p:spPr>
            <a:xfrm>
              <a:off x="0" y="-38100"/>
              <a:ext cx="194667" cy="7033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61330" y="7624498"/>
            <a:ext cx="344638" cy="34463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35878" y="7502909"/>
            <a:ext cx="293908" cy="2939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354239" y="1764762"/>
            <a:ext cx="322088" cy="32208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019268" y="725007"/>
            <a:ext cx="12610442"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Open Sans Bold"/>
                <a:ea typeface="Open Sans Bold"/>
                <a:cs typeface="Open Sans Bold"/>
                <a:sym typeface="Open Sans Bold"/>
              </a:rPr>
              <a:t>Các chức năng chính</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46</a:t>
            </a:r>
          </a:p>
        </p:txBody>
      </p:sp>
      <p:sp>
        <p:nvSpPr>
          <p:cNvPr id="24" name="TextBox 24"/>
          <p:cNvSpPr txBox="1"/>
          <p:nvPr/>
        </p:nvSpPr>
        <p:spPr>
          <a:xfrm>
            <a:off x="0" y="2274514"/>
            <a:ext cx="17676327" cy="6309350"/>
          </a:xfrm>
          <a:prstGeom prst="rect">
            <a:avLst/>
          </a:prstGeom>
        </p:spPr>
        <p:txBody>
          <a:bodyPr lIns="0" tIns="0" rIns="0" bIns="0" rtlCol="0" anchor="t">
            <a:spAutoFit/>
          </a:bodyPr>
          <a:lstStyle/>
          <a:p>
            <a:pPr algn="l">
              <a:lnSpc>
                <a:spcPts val="7140"/>
              </a:lnSpc>
            </a:pPr>
            <a:r>
              <a:rPr lang="en-US" sz="5100" dirty="0">
                <a:solidFill>
                  <a:srgbClr val="000000"/>
                </a:solidFill>
                <a:latin typeface="Open Sans"/>
                <a:ea typeface="Open Sans"/>
                <a:cs typeface="Open Sans"/>
                <a:sym typeface="Open Sans"/>
              </a:rPr>
              <a:t>1)</a:t>
            </a:r>
            <a:r>
              <a:rPr lang="en-US" sz="5100" dirty="0" err="1">
                <a:solidFill>
                  <a:srgbClr val="000000"/>
                </a:solidFill>
                <a:latin typeface="Open Sans"/>
                <a:ea typeface="Open Sans"/>
                <a:cs typeface="Open Sans"/>
                <a:sym typeface="Open Sans"/>
              </a:rPr>
              <a:t>Trang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chủ</a:t>
            </a:r>
            <a:r>
              <a:rPr lang="en-US" sz="5100" dirty="0">
                <a:solidFill>
                  <a:srgbClr val="000000"/>
                </a:solidFill>
                <a:latin typeface="Open Sans"/>
                <a:ea typeface="Open Sans"/>
                <a:cs typeface="Open Sans"/>
                <a:sym typeface="Open Sans"/>
              </a:rPr>
              <a:t>:</a:t>
            </a:r>
          </a:p>
          <a:p>
            <a:pPr algn="l">
              <a:lnSpc>
                <a:spcPts val="7140"/>
              </a:lnSpc>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Hiển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thị</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các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phẩm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nổi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bật</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khuyến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mãi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bộ</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sưu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tập</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mới</a:t>
            </a:r>
            <a:r>
              <a:rPr lang="en-US" sz="5100" dirty="0">
                <a:solidFill>
                  <a:srgbClr val="000000"/>
                </a:solidFill>
                <a:latin typeface="Open Sans"/>
                <a:ea typeface="Open Sans"/>
                <a:cs typeface="Open Sans"/>
                <a:sym typeface="Open Sans"/>
              </a:rPr>
              <a:t>.</a:t>
            </a:r>
          </a:p>
          <a:p>
            <a:pPr algn="l">
              <a:lnSpc>
                <a:spcPts val="7140"/>
              </a:lnSpc>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Cung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cấp</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thông</a:t>
            </a:r>
            <a:r>
              <a:rPr lang="en-US" sz="5100" dirty="0">
                <a:solidFill>
                  <a:srgbClr val="000000"/>
                </a:solidFill>
                <a:latin typeface="Open Sans"/>
                <a:ea typeface="Open Sans"/>
                <a:cs typeface="Open Sans"/>
                <a:sym typeface="Open Sans"/>
              </a:rPr>
              <a:t> tin </a:t>
            </a:r>
            <a:r>
              <a:rPr lang="en-US" sz="5100" dirty="0" err="1">
                <a:solidFill>
                  <a:srgbClr val="000000"/>
                </a:solidFill>
                <a:latin typeface="Open Sans"/>
                <a:ea typeface="Open Sans"/>
                <a:cs typeface="Open Sans"/>
                <a:sym typeface="Open Sans"/>
              </a:rPr>
              <a:t>về</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các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chương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trình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giảm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giá</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ưu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đãi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đặc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biệt</a:t>
            </a:r>
            <a:r>
              <a:rPr lang="en-US" sz="5100" dirty="0">
                <a:solidFill>
                  <a:srgbClr val="000000"/>
                </a:solidFill>
                <a:latin typeface="Open Sans"/>
                <a:ea typeface="Open Sans"/>
                <a:cs typeface="Open Sans"/>
                <a:sym typeface="Open Sans"/>
              </a:rPr>
              <a:t>.</a:t>
            </a:r>
          </a:p>
          <a:p>
            <a:pPr algn="l">
              <a:lnSpc>
                <a:spcPts val="7140"/>
              </a:lnSpc>
              <a:spcBef>
                <a:spcPct val="0"/>
              </a:spcBef>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Giới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thiệu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về</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thương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hiệu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các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câu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chuyện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thương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hiệu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hoặc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thông</a:t>
            </a:r>
            <a:r>
              <a:rPr lang="en-US" sz="5100" dirty="0">
                <a:solidFill>
                  <a:srgbClr val="000000"/>
                </a:solidFill>
                <a:latin typeface="Open Sans"/>
                <a:ea typeface="Open Sans"/>
                <a:cs typeface="Open Sans"/>
                <a:sym typeface="Open Sans"/>
              </a:rPr>
              <a:t> tin </a:t>
            </a:r>
            <a:r>
              <a:rPr lang="en-US" sz="5100" dirty="0" err="1">
                <a:solidFill>
                  <a:srgbClr val="000000"/>
                </a:solidFill>
                <a:latin typeface="Open Sans"/>
                <a:ea typeface="Open Sans"/>
                <a:cs typeface="Open Sans"/>
                <a:sym typeface="Open Sans"/>
              </a:rPr>
              <a:t>về</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các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bộ</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sưu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tập</a:t>
            </a:r>
            <a:r>
              <a:rPr lang="en-US" sz="5100" dirty="0">
                <a:solidFill>
                  <a:srgbClr val="000000"/>
                </a:solidFill>
                <a:latin typeface="Open Sans"/>
                <a:ea typeface="Open Sans"/>
                <a:cs typeface="Open Sans"/>
                <a:sym typeface="Open Sans"/>
              </a:rPr>
              <a:t>.</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1000"/>
                                        <p:tgtEl>
                                          <p:spTgt spid="24">
                                            <p:txEl>
                                              <p:pRg st="0" end="0"/>
                                            </p:txEl>
                                          </p:spTgt>
                                        </p:tgtEl>
                                      </p:cBhvr>
                                    </p:animEffect>
                                    <p:anim calcmode="lin" valueType="num">
                                      <p:cBhvr>
                                        <p:cTn id="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xEl>
                                              <p:pRg st="1" end="1"/>
                                            </p:txEl>
                                          </p:spTgt>
                                        </p:tgtEl>
                                        <p:attrNameLst>
                                          <p:attrName>style.visibility</p:attrName>
                                        </p:attrNameLst>
                                      </p:cBhvr>
                                      <p:to>
                                        <p:strVal val="visible"/>
                                      </p:to>
                                    </p:set>
                                    <p:animEffect transition="in" filter="fade">
                                      <p:cBhvr>
                                        <p:cTn id="14" dur="1000"/>
                                        <p:tgtEl>
                                          <p:spTgt spid="24">
                                            <p:txEl>
                                              <p:pRg st="1" end="1"/>
                                            </p:txEl>
                                          </p:spTgt>
                                        </p:tgtEl>
                                      </p:cBhvr>
                                    </p:animEffect>
                                    <p:anim calcmode="lin" valueType="num">
                                      <p:cBhvr>
                                        <p:cTn id="15"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xEl>
                                              <p:pRg st="2" end="2"/>
                                            </p:txEl>
                                          </p:spTgt>
                                        </p:tgtEl>
                                        <p:attrNameLst>
                                          <p:attrName>style.visibility</p:attrName>
                                        </p:attrNameLst>
                                      </p:cBhvr>
                                      <p:to>
                                        <p:strVal val="visible"/>
                                      </p:to>
                                    </p:set>
                                    <p:animEffect transition="in" filter="fade">
                                      <p:cBhvr>
                                        <p:cTn id="21" dur="1000"/>
                                        <p:tgtEl>
                                          <p:spTgt spid="24">
                                            <p:txEl>
                                              <p:pRg st="2" end="2"/>
                                            </p:txEl>
                                          </p:spTgt>
                                        </p:tgtEl>
                                      </p:cBhvr>
                                    </p:animEffect>
                                    <p:anim calcmode="lin" valueType="num">
                                      <p:cBhvr>
                                        <p:cTn id="22"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DEE7"/>
        </a:solidFill>
        <a:effectLst/>
      </p:bgPr>
    </p:bg>
    <p:spTree>
      <p:nvGrpSpPr>
        <p:cNvPr id="1" name=""/>
        <p:cNvGrpSpPr/>
        <p:nvPr/>
      </p:nvGrpSpPr>
      <p:grpSpPr>
        <a:xfrm>
          <a:off x="0" y="0"/>
          <a:ext cx="0" cy="0"/>
          <a:chOff x="0" y="0"/>
          <a:chExt cx="0" cy="0"/>
        </a:xfrm>
      </p:grpSpPr>
      <p:grpSp>
        <p:nvGrpSpPr>
          <p:cNvPr id="2" name="Group 2"/>
          <p:cNvGrpSpPr/>
          <p:nvPr/>
        </p:nvGrpSpPr>
        <p:grpSpPr>
          <a:xfrm>
            <a:off x="1830777" y="6044929"/>
            <a:ext cx="4046014" cy="4641463"/>
            <a:chOff x="0" y="0"/>
            <a:chExt cx="1065617" cy="1222443"/>
          </a:xfrm>
        </p:grpSpPr>
        <p:sp>
          <p:nvSpPr>
            <p:cNvPr id="3" name="Freeform 3"/>
            <p:cNvSpPr/>
            <p:nvPr/>
          </p:nvSpPr>
          <p:spPr>
            <a:xfrm>
              <a:off x="0" y="0"/>
              <a:ext cx="1065617" cy="1222443"/>
            </a:xfrm>
            <a:custGeom>
              <a:avLst/>
              <a:gdLst/>
              <a:ahLst/>
              <a:cxnLst/>
              <a:rect l="l" t="t" r="r" b="b"/>
              <a:pathLst>
                <a:path w="1065617" h="1222443">
                  <a:moveTo>
                    <a:pt x="0" y="0"/>
                  </a:moveTo>
                  <a:lnTo>
                    <a:pt x="1065617" y="0"/>
                  </a:lnTo>
                  <a:lnTo>
                    <a:pt x="1065617" y="1222443"/>
                  </a:lnTo>
                  <a:lnTo>
                    <a:pt x="0" y="1222443"/>
                  </a:lnTo>
                  <a:close/>
                </a:path>
              </a:pathLst>
            </a:custGeom>
            <a:solidFill>
              <a:srgbClr val="FADEE7"/>
            </a:solidFill>
          </p:spPr>
        </p:sp>
        <p:sp>
          <p:nvSpPr>
            <p:cNvPr id="4" name="TextBox 4"/>
            <p:cNvSpPr txBox="1"/>
            <p:nvPr/>
          </p:nvSpPr>
          <p:spPr>
            <a:xfrm>
              <a:off x="0" y="-38100"/>
              <a:ext cx="1065617" cy="12605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2432659" y="460135"/>
            <a:ext cx="14430538" cy="1626715"/>
          </a:xfrm>
          <a:custGeom>
            <a:avLst/>
            <a:gdLst/>
            <a:ahLst/>
            <a:cxnLst/>
            <a:rect l="l" t="t" r="r" b="b"/>
            <a:pathLst>
              <a:path w="14430538" h="1626715">
                <a:moveTo>
                  <a:pt x="0" y="0"/>
                </a:moveTo>
                <a:lnTo>
                  <a:pt x="14430538" y="0"/>
                </a:lnTo>
                <a:lnTo>
                  <a:pt x="14430538" y="1626715"/>
                </a:lnTo>
                <a:lnTo>
                  <a:pt x="0" y="162671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10" name="Group 10"/>
          <p:cNvGrpSpPr/>
          <p:nvPr/>
        </p:nvGrpSpPr>
        <p:grpSpPr>
          <a:xfrm>
            <a:off x="8585363" y="7796817"/>
            <a:ext cx="739127" cy="122379"/>
            <a:chOff x="0" y="0"/>
            <a:chExt cx="194667" cy="32232"/>
          </a:xfrm>
        </p:grpSpPr>
        <p:sp>
          <p:nvSpPr>
            <p:cNvPr id="11" name="Freeform 11"/>
            <p:cNvSpPr/>
            <p:nvPr/>
          </p:nvSpPr>
          <p:spPr>
            <a:xfrm>
              <a:off x="0" y="0"/>
              <a:ext cx="194667" cy="32232"/>
            </a:xfrm>
            <a:custGeom>
              <a:avLst/>
              <a:gdLst/>
              <a:ahLst/>
              <a:cxnLst/>
              <a:rect l="l" t="t" r="r" b="b"/>
              <a:pathLst>
                <a:path w="194667" h="32232">
                  <a:moveTo>
                    <a:pt x="0" y="0"/>
                  </a:moveTo>
                  <a:lnTo>
                    <a:pt x="194667" y="0"/>
                  </a:lnTo>
                  <a:lnTo>
                    <a:pt x="194667" y="32232"/>
                  </a:lnTo>
                  <a:lnTo>
                    <a:pt x="0" y="32232"/>
                  </a:lnTo>
                  <a:close/>
                </a:path>
              </a:pathLst>
            </a:custGeom>
            <a:solidFill>
              <a:srgbClr val="FFFAF0"/>
            </a:solidFill>
          </p:spPr>
        </p:sp>
        <p:sp>
          <p:nvSpPr>
            <p:cNvPr id="12" name="TextBox 12"/>
            <p:cNvSpPr txBox="1"/>
            <p:nvPr/>
          </p:nvSpPr>
          <p:spPr>
            <a:xfrm>
              <a:off x="0" y="-38100"/>
              <a:ext cx="194667" cy="7033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61330" y="7624498"/>
            <a:ext cx="344638" cy="34463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35878" y="7502909"/>
            <a:ext cx="293908" cy="2939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354239" y="1764762"/>
            <a:ext cx="322088" cy="32208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019268" y="725007"/>
            <a:ext cx="12610442"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Open Sans Bold"/>
                <a:ea typeface="Open Sans Bold"/>
                <a:cs typeface="Open Sans Bold"/>
                <a:sym typeface="Open Sans Bold"/>
              </a:rPr>
              <a:t>Các chức năng chính</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47</a:t>
            </a:r>
          </a:p>
        </p:txBody>
      </p:sp>
      <p:sp>
        <p:nvSpPr>
          <p:cNvPr id="24" name="TextBox 24"/>
          <p:cNvSpPr txBox="1"/>
          <p:nvPr/>
        </p:nvSpPr>
        <p:spPr>
          <a:xfrm>
            <a:off x="0" y="2274514"/>
            <a:ext cx="17676327" cy="4499600"/>
          </a:xfrm>
          <a:prstGeom prst="rect">
            <a:avLst/>
          </a:prstGeom>
        </p:spPr>
        <p:txBody>
          <a:bodyPr lIns="0" tIns="0" rIns="0" bIns="0" rtlCol="0" anchor="t">
            <a:spAutoFit/>
          </a:bodyPr>
          <a:lstStyle/>
          <a:p>
            <a:pPr algn="l">
              <a:lnSpc>
                <a:spcPts val="7140"/>
              </a:lnSpc>
            </a:pPr>
            <a:r>
              <a:rPr lang="en-US" sz="5100" dirty="0">
                <a:solidFill>
                  <a:srgbClr val="000000"/>
                </a:solidFill>
                <a:latin typeface="Open Sans"/>
                <a:ea typeface="Open Sans"/>
                <a:cs typeface="Open Sans"/>
                <a:sym typeface="Open Sans"/>
              </a:rPr>
              <a:t>2) </a:t>
            </a:r>
            <a:r>
              <a:rPr lang="en-US" sz="5100" dirty="0" err="1">
                <a:solidFill>
                  <a:srgbClr val="000000"/>
                </a:solidFill>
                <a:latin typeface="Open Sans"/>
                <a:ea typeface="Open Sans"/>
                <a:cs typeface="Open Sans"/>
                <a:sym typeface="Open Sans"/>
              </a:rPr>
              <a:t>Danh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mục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phẩm</a:t>
            </a:r>
            <a:r>
              <a:rPr lang="en-US" sz="5100" dirty="0">
                <a:solidFill>
                  <a:srgbClr val="000000"/>
                </a:solidFill>
                <a:latin typeface="Open Sans"/>
                <a:ea typeface="Open Sans"/>
                <a:cs typeface="Open Sans"/>
                <a:sym typeface="Open Sans"/>
              </a:rPr>
              <a:t>:</a:t>
            </a:r>
          </a:p>
          <a:p>
            <a:pPr algn="l">
              <a:lnSpc>
                <a:spcPts val="7140"/>
              </a:lnSpc>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Phân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loại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phẩm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theo</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các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tiêu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chí</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như</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loại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trang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sức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nhẫn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dây</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chuyền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bông</a:t>
            </a:r>
            <a:r>
              <a:rPr lang="en-US" sz="5100" dirty="0">
                <a:solidFill>
                  <a:srgbClr val="000000"/>
                </a:solidFill>
                <a:latin typeface="Open Sans"/>
                <a:ea typeface="Open Sans"/>
                <a:cs typeface="Open Sans"/>
                <a:sym typeface="Open Sans"/>
              </a:rPr>
              <a:t> tai, v.v.), </a:t>
            </a:r>
            <a:r>
              <a:rPr lang="en-US" sz="5100" dirty="0" err="1">
                <a:solidFill>
                  <a:srgbClr val="000000"/>
                </a:solidFill>
                <a:latin typeface="Open Sans"/>
                <a:ea typeface="Open Sans"/>
                <a:cs typeface="Open Sans"/>
                <a:sym typeface="Open Sans"/>
              </a:rPr>
              <a:t>chất</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liệu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bạc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kim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cương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giá</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cả</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màu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sắc</a:t>
            </a:r>
            <a:r>
              <a:rPr lang="en-US" sz="5100" dirty="0">
                <a:solidFill>
                  <a:srgbClr val="000000"/>
                </a:solidFill>
                <a:latin typeface="Open Sans"/>
                <a:ea typeface="Open Sans"/>
                <a:cs typeface="Open Sans"/>
                <a:sym typeface="Open Sans"/>
              </a:rPr>
              <a:t>.</a:t>
            </a:r>
          </a:p>
          <a:p>
            <a:pPr algn="l">
              <a:lnSpc>
                <a:spcPts val="7140"/>
              </a:lnSpc>
              <a:spcBef>
                <a:spcPct val="0"/>
              </a:spcBef>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Tìm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kiếm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nâng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cao</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với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các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bộ</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lọc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giúp</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khách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hàng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tìm</a:t>
            </a:r>
            <a:r>
              <a:rPr lang="en-US" sz="5100" dirty="0">
                <a:solidFill>
                  <a:srgbClr val="000000"/>
                </a:solidFill>
                <a:latin typeface="Open Sans"/>
                <a:ea typeface="Open Sans"/>
                <a:cs typeface="Open Sans"/>
                <a:sym typeface="Open Sans"/>
              </a:rPr>
              <a:t>​.</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1000"/>
                                        <p:tgtEl>
                                          <p:spTgt spid="24">
                                            <p:txEl>
                                              <p:pRg st="0" end="0"/>
                                            </p:txEl>
                                          </p:spTgt>
                                        </p:tgtEl>
                                      </p:cBhvr>
                                    </p:animEffect>
                                    <p:anim calcmode="lin" valueType="num">
                                      <p:cBhvr>
                                        <p:cTn id="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xEl>
                                              <p:pRg st="1" end="1"/>
                                            </p:txEl>
                                          </p:spTgt>
                                        </p:tgtEl>
                                        <p:attrNameLst>
                                          <p:attrName>style.visibility</p:attrName>
                                        </p:attrNameLst>
                                      </p:cBhvr>
                                      <p:to>
                                        <p:strVal val="visible"/>
                                      </p:to>
                                    </p:set>
                                    <p:animEffect transition="in" filter="fade">
                                      <p:cBhvr>
                                        <p:cTn id="14" dur="1000"/>
                                        <p:tgtEl>
                                          <p:spTgt spid="24">
                                            <p:txEl>
                                              <p:pRg st="1" end="1"/>
                                            </p:txEl>
                                          </p:spTgt>
                                        </p:tgtEl>
                                      </p:cBhvr>
                                    </p:animEffect>
                                    <p:anim calcmode="lin" valueType="num">
                                      <p:cBhvr>
                                        <p:cTn id="15"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xEl>
                                              <p:pRg st="2" end="2"/>
                                            </p:txEl>
                                          </p:spTgt>
                                        </p:tgtEl>
                                        <p:attrNameLst>
                                          <p:attrName>style.visibility</p:attrName>
                                        </p:attrNameLst>
                                      </p:cBhvr>
                                      <p:to>
                                        <p:strVal val="visible"/>
                                      </p:to>
                                    </p:set>
                                    <p:animEffect transition="in" filter="fade">
                                      <p:cBhvr>
                                        <p:cTn id="21" dur="1000"/>
                                        <p:tgtEl>
                                          <p:spTgt spid="24">
                                            <p:txEl>
                                              <p:pRg st="2" end="2"/>
                                            </p:txEl>
                                          </p:spTgt>
                                        </p:tgtEl>
                                      </p:cBhvr>
                                    </p:animEffect>
                                    <p:anim calcmode="lin" valueType="num">
                                      <p:cBhvr>
                                        <p:cTn id="22"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DEE7"/>
        </a:solidFill>
        <a:effectLst/>
      </p:bgPr>
    </p:bg>
    <p:spTree>
      <p:nvGrpSpPr>
        <p:cNvPr id="1" name=""/>
        <p:cNvGrpSpPr/>
        <p:nvPr/>
      </p:nvGrpSpPr>
      <p:grpSpPr>
        <a:xfrm>
          <a:off x="0" y="0"/>
          <a:ext cx="0" cy="0"/>
          <a:chOff x="0" y="0"/>
          <a:chExt cx="0" cy="0"/>
        </a:xfrm>
      </p:grpSpPr>
      <p:grpSp>
        <p:nvGrpSpPr>
          <p:cNvPr id="2" name="Group 2"/>
          <p:cNvGrpSpPr/>
          <p:nvPr/>
        </p:nvGrpSpPr>
        <p:grpSpPr>
          <a:xfrm>
            <a:off x="1830777" y="6044929"/>
            <a:ext cx="4046014" cy="4641463"/>
            <a:chOff x="0" y="0"/>
            <a:chExt cx="1065617" cy="1222443"/>
          </a:xfrm>
        </p:grpSpPr>
        <p:sp>
          <p:nvSpPr>
            <p:cNvPr id="3" name="Freeform 3"/>
            <p:cNvSpPr/>
            <p:nvPr/>
          </p:nvSpPr>
          <p:spPr>
            <a:xfrm>
              <a:off x="0" y="0"/>
              <a:ext cx="1065617" cy="1222443"/>
            </a:xfrm>
            <a:custGeom>
              <a:avLst/>
              <a:gdLst/>
              <a:ahLst/>
              <a:cxnLst/>
              <a:rect l="l" t="t" r="r" b="b"/>
              <a:pathLst>
                <a:path w="1065617" h="1222443">
                  <a:moveTo>
                    <a:pt x="0" y="0"/>
                  </a:moveTo>
                  <a:lnTo>
                    <a:pt x="1065617" y="0"/>
                  </a:lnTo>
                  <a:lnTo>
                    <a:pt x="1065617" y="1222443"/>
                  </a:lnTo>
                  <a:lnTo>
                    <a:pt x="0" y="1222443"/>
                  </a:lnTo>
                  <a:close/>
                </a:path>
              </a:pathLst>
            </a:custGeom>
            <a:solidFill>
              <a:srgbClr val="FADEE7"/>
            </a:solidFill>
          </p:spPr>
        </p:sp>
        <p:sp>
          <p:nvSpPr>
            <p:cNvPr id="4" name="TextBox 4"/>
            <p:cNvSpPr txBox="1"/>
            <p:nvPr/>
          </p:nvSpPr>
          <p:spPr>
            <a:xfrm>
              <a:off x="0" y="-38100"/>
              <a:ext cx="1065617" cy="12605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2432659" y="460135"/>
            <a:ext cx="14430538" cy="1626715"/>
          </a:xfrm>
          <a:custGeom>
            <a:avLst/>
            <a:gdLst/>
            <a:ahLst/>
            <a:cxnLst/>
            <a:rect l="l" t="t" r="r" b="b"/>
            <a:pathLst>
              <a:path w="14430538" h="1626715">
                <a:moveTo>
                  <a:pt x="0" y="0"/>
                </a:moveTo>
                <a:lnTo>
                  <a:pt x="14430538" y="0"/>
                </a:lnTo>
                <a:lnTo>
                  <a:pt x="14430538" y="1626715"/>
                </a:lnTo>
                <a:lnTo>
                  <a:pt x="0" y="162671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10" name="Group 10"/>
          <p:cNvGrpSpPr/>
          <p:nvPr/>
        </p:nvGrpSpPr>
        <p:grpSpPr>
          <a:xfrm>
            <a:off x="8585363" y="7796817"/>
            <a:ext cx="739127" cy="122379"/>
            <a:chOff x="0" y="0"/>
            <a:chExt cx="194667" cy="32232"/>
          </a:xfrm>
        </p:grpSpPr>
        <p:sp>
          <p:nvSpPr>
            <p:cNvPr id="11" name="Freeform 11"/>
            <p:cNvSpPr/>
            <p:nvPr/>
          </p:nvSpPr>
          <p:spPr>
            <a:xfrm>
              <a:off x="0" y="0"/>
              <a:ext cx="194667" cy="32232"/>
            </a:xfrm>
            <a:custGeom>
              <a:avLst/>
              <a:gdLst/>
              <a:ahLst/>
              <a:cxnLst/>
              <a:rect l="l" t="t" r="r" b="b"/>
              <a:pathLst>
                <a:path w="194667" h="32232">
                  <a:moveTo>
                    <a:pt x="0" y="0"/>
                  </a:moveTo>
                  <a:lnTo>
                    <a:pt x="194667" y="0"/>
                  </a:lnTo>
                  <a:lnTo>
                    <a:pt x="194667" y="32232"/>
                  </a:lnTo>
                  <a:lnTo>
                    <a:pt x="0" y="32232"/>
                  </a:lnTo>
                  <a:close/>
                </a:path>
              </a:pathLst>
            </a:custGeom>
            <a:solidFill>
              <a:srgbClr val="FFFAF0"/>
            </a:solidFill>
          </p:spPr>
        </p:sp>
        <p:sp>
          <p:nvSpPr>
            <p:cNvPr id="12" name="TextBox 12"/>
            <p:cNvSpPr txBox="1"/>
            <p:nvPr/>
          </p:nvSpPr>
          <p:spPr>
            <a:xfrm>
              <a:off x="0" y="-38100"/>
              <a:ext cx="194667" cy="7033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61330" y="7624498"/>
            <a:ext cx="344638" cy="34463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35878" y="7502909"/>
            <a:ext cx="293908" cy="2939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354239" y="1764762"/>
            <a:ext cx="322088" cy="32208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019268" y="725007"/>
            <a:ext cx="12610442"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Open Sans Bold"/>
                <a:ea typeface="Open Sans Bold"/>
                <a:cs typeface="Open Sans Bold"/>
                <a:sym typeface="Open Sans Bold"/>
              </a:rPr>
              <a:t>Các chức năng chính</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48</a:t>
            </a:r>
          </a:p>
        </p:txBody>
      </p:sp>
      <p:sp>
        <p:nvSpPr>
          <p:cNvPr id="24" name="TextBox 24"/>
          <p:cNvSpPr txBox="1"/>
          <p:nvPr/>
        </p:nvSpPr>
        <p:spPr>
          <a:xfrm>
            <a:off x="0" y="2274514"/>
            <a:ext cx="17676327" cy="4499600"/>
          </a:xfrm>
          <a:prstGeom prst="rect">
            <a:avLst/>
          </a:prstGeom>
        </p:spPr>
        <p:txBody>
          <a:bodyPr lIns="0" tIns="0" rIns="0" bIns="0" rtlCol="0" anchor="t">
            <a:spAutoFit/>
          </a:bodyPr>
          <a:lstStyle/>
          <a:p>
            <a:pPr algn="l">
              <a:lnSpc>
                <a:spcPts val="7140"/>
              </a:lnSpc>
            </a:pPr>
            <a:r>
              <a:rPr lang="en-US" sz="5100" dirty="0">
                <a:solidFill>
                  <a:srgbClr val="000000"/>
                </a:solidFill>
                <a:latin typeface="Open Sans"/>
                <a:ea typeface="Open Sans"/>
                <a:cs typeface="Open Sans"/>
                <a:sym typeface="Open Sans"/>
              </a:rPr>
              <a:t>3) Chi </a:t>
            </a:r>
            <a:r>
              <a:rPr lang="en-US" sz="5100" dirty="0" err="1">
                <a:solidFill>
                  <a:srgbClr val="000000"/>
                </a:solidFill>
                <a:latin typeface="Open Sans"/>
                <a:ea typeface="Open Sans"/>
                <a:cs typeface="Open Sans"/>
                <a:sym typeface="Open Sans"/>
              </a:rPr>
              <a:t>tiết</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phẩm</a:t>
            </a:r>
            <a:r>
              <a:rPr lang="en-US" sz="5100" dirty="0">
                <a:solidFill>
                  <a:srgbClr val="000000"/>
                </a:solidFill>
                <a:latin typeface="Open Sans"/>
                <a:ea typeface="Open Sans"/>
                <a:cs typeface="Open Sans"/>
                <a:sym typeface="Open Sans"/>
              </a:rPr>
              <a:t>:</a:t>
            </a:r>
          </a:p>
          <a:p>
            <a:pPr algn="l">
              <a:lnSpc>
                <a:spcPts val="7140"/>
              </a:lnSpc>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Cung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cấp</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mô</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tả</a:t>
            </a:r>
            <a:r>
              <a:rPr lang="en-US" sz="5100" dirty="0">
                <a:solidFill>
                  <a:srgbClr val="000000"/>
                </a:solidFill>
                <a:latin typeface="Open Sans"/>
                <a:ea typeface="Open Sans"/>
                <a:cs typeface="Open Sans"/>
                <a:sym typeface="Open Sans"/>
              </a:rPr>
              <a:t> chi </a:t>
            </a:r>
            <a:r>
              <a:rPr lang="en-US" sz="5100" dirty="0" err="1">
                <a:solidFill>
                  <a:srgbClr val="000000"/>
                </a:solidFill>
                <a:latin typeface="Open Sans"/>
                <a:ea typeface="Open Sans"/>
                <a:cs typeface="Open Sans"/>
                <a:sym typeface="Open Sans"/>
              </a:rPr>
              <a:t>tiết</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về</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phẩm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bao</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gồm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chất</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liệu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kích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cỡ</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giá</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cả</a:t>
            </a:r>
            <a:r>
              <a:rPr lang="en-US" sz="5100" dirty="0">
                <a:solidFill>
                  <a:srgbClr val="000000"/>
                </a:solidFill>
                <a:latin typeface="Open Sans"/>
                <a:ea typeface="Open Sans"/>
                <a:cs typeface="Open Sans"/>
                <a:sym typeface="Open Sans"/>
              </a:rPr>
              <a:t>.</a:t>
            </a:r>
          </a:p>
          <a:p>
            <a:pPr algn="l">
              <a:lnSpc>
                <a:spcPts val="7140"/>
              </a:lnSpc>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Hiển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thị</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hình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ảnh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phẩm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rõ</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nét</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có</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thể</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phóng</a:t>
            </a:r>
            <a:r>
              <a:rPr lang="en-US" sz="5100" dirty="0">
                <a:solidFill>
                  <a:srgbClr val="000000"/>
                </a:solidFill>
                <a:latin typeface="Open Sans"/>
                <a:ea typeface="Open Sans"/>
                <a:cs typeface="Open Sans"/>
                <a:sym typeface="Open Sans"/>
              </a:rPr>
              <a:t> to.</a:t>
            </a:r>
          </a:p>
          <a:p>
            <a:pPr algn="l">
              <a:lnSpc>
                <a:spcPts val="7140"/>
              </a:lnSpc>
              <a:spcBef>
                <a:spcPct val="0"/>
              </a:spcBef>
            </a:pPr>
            <a:r>
              <a:rPr lang="en-US" sz="5100" dirty="0">
                <a:solidFill>
                  <a:srgbClr val="000000"/>
                </a:solidFill>
                <a:latin typeface="Open Sans"/>
                <a:ea typeface="Open Sans"/>
                <a:cs typeface="Open Sans"/>
                <a:sym typeface="Open Sans"/>
              </a:rPr>
              <a:t>- Cho </a:t>
            </a:r>
            <a:r>
              <a:rPr lang="en-US" sz="5100" dirty="0" err="1">
                <a:solidFill>
                  <a:srgbClr val="000000"/>
                </a:solidFill>
                <a:latin typeface="Open Sans"/>
                <a:ea typeface="Open Sans"/>
                <a:cs typeface="Open Sans"/>
                <a:sym typeface="Open Sans"/>
              </a:rPr>
              <a:t>phép</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khách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hàng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đánh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giá</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nhận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xét</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về</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phẩm</a:t>
            </a:r>
            <a:r>
              <a:rPr lang="en-US" sz="5100" dirty="0">
                <a:solidFill>
                  <a:srgbClr val="000000"/>
                </a:solidFill>
                <a:latin typeface="Open Sans"/>
                <a:ea typeface="Open Sans"/>
                <a:cs typeface="Open Sans"/>
                <a:sym typeface="Open Sans"/>
              </a:rPr>
              <a:t>.</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1000"/>
                                        <p:tgtEl>
                                          <p:spTgt spid="24">
                                            <p:txEl>
                                              <p:pRg st="0" end="0"/>
                                            </p:txEl>
                                          </p:spTgt>
                                        </p:tgtEl>
                                      </p:cBhvr>
                                    </p:animEffect>
                                    <p:anim calcmode="lin" valueType="num">
                                      <p:cBhvr>
                                        <p:cTn id="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xEl>
                                              <p:pRg st="1" end="1"/>
                                            </p:txEl>
                                          </p:spTgt>
                                        </p:tgtEl>
                                        <p:attrNameLst>
                                          <p:attrName>style.visibility</p:attrName>
                                        </p:attrNameLst>
                                      </p:cBhvr>
                                      <p:to>
                                        <p:strVal val="visible"/>
                                      </p:to>
                                    </p:set>
                                    <p:animEffect transition="in" filter="fade">
                                      <p:cBhvr>
                                        <p:cTn id="14" dur="1000"/>
                                        <p:tgtEl>
                                          <p:spTgt spid="24">
                                            <p:txEl>
                                              <p:pRg st="1" end="1"/>
                                            </p:txEl>
                                          </p:spTgt>
                                        </p:tgtEl>
                                      </p:cBhvr>
                                    </p:animEffect>
                                    <p:anim calcmode="lin" valueType="num">
                                      <p:cBhvr>
                                        <p:cTn id="15"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xEl>
                                              <p:pRg st="2" end="2"/>
                                            </p:txEl>
                                          </p:spTgt>
                                        </p:tgtEl>
                                        <p:attrNameLst>
                                          <p:attrName>style.visibility</p:attrName>
                                        </p:attrNameLst>
                                      </p:cBhvr>
                                      <p:to>
                                        <p:strVal val="visible"/>
                                      </p:to>
                                    </p:set>
                                    <p:animEffect transition="in" filter="fade">
                                      <p:cBhvr>
                                        <p:cTn id="21" dur="1000"/>
                                        <p:tgtEl>
                                          <p:spTgt spid="24">
                                            <p:txEl>
                                              <p:pRg st="2" end="2"/>
                                            </p:txEl>
                                          </p:spTgt>
                                        </p:tgtEl>
                                      </p:cBhvr>
                                    </p:animEffect>
                                    <p:anim calcmode="lin" valueType="num">
                                      <p:cBhvr>
                                        <p:cTn id="22"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DEE7"/>
        </a:solidFill>
        <a:effectLst/>
      </p:bgPr>
    </p:bg>
    <p:spTree>
      <p:nvGrpSpPr>
        <p:cNvPr id="1" name=""/>
        <p:cNvGrpSpPr/>
        <p:nvPr/>
      </p:nvGrpSpPr>
      <p:grpSpPr>
        <a:xfrm>
          <a:off x="0" y="0"/>
          <a:ext cx="0" cy="0"/>
          <a:chOff x="0" y="0"/>
          <a:chExt cx="0" cy="0"/>
        </a:xfrm>
      </p:grpSpPr>
      <p:grpSp>
        <p:nvGrpSpPr>
          <p:cNvPr id="2" name="Group 2"/>
          <p:cNvGrpSpPr/>
          <p:nvPr/>
        </p:nvGrpSpPr>
        <p:grpSpPr>
          <a:xfrm>
            <a:off x="1830777" y="6044929"/>
            <a:ext cx="4046014" cy="4641463"/>
            <a:chOff x="0" y="0"/>
            <a:chExt cx="1065617" cy="1222443"/>
          </a:xfrm>
        </p:grpSpPr>
        <p:sp>
          <p:nvSpPr>
            <p:cNvPr id="3" name="Freeform 3"/>
            <p:cNvSpPr/>
            <p:nvPr/>
          </p:nvSpPr>
          <p:spPr>
            <a:xfrm>
              <a:off x="0" y="0"/>
              <a:ext cx="1065617" cy="1222443"/>
            </a:xfrm>
            <a:custGeom>
              <a:avLst/>
              <a:gdLst/>
              <a:ahLst/>
              <a:cxnLst/>
              <a:rect l="l" t="t" r="r" b="b"/>
              <a:pathLst>
                <a:path w="1065617" h="1222443">
                  <a:moveTo>
                    <a:pt x="0" y="0"/>
                  </a:moveTo>
                  <a:lnTo>
                    <a:pt x="1065617" y="0"/>
                  </a:lnTo>
                  <a:lnTo>
                    <a:pt x="1065617" y="1222443"/>
                  </a:lnTo>
                  <a:lnTo>
                    <a:pt x="0" y="1222443"/>
                  </a:lnTo>
                  <a:close/>
                </a:path>
              </a:pathLst>
            </a:custGeom>
            <a:solidFill>
              <a:srgbClr val="FADEE7"/>
            </a:solidFill>
          </p:spPr>
        </p:sp>
        <p:sp>
          <p:nvSpPr>
            <p:cNvPr id="4" name="TextBox 4"/>
            <p:cNvSpPr txBox="1"/>
            <p:nvPr/>
          </p:nvSpPr>
          <p:spPr>
            <a:xfrm>
              <a:off x="0" y="-38100"/>
              <a:ext cx="1065617" cy="12605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2432659" y="460135"/>
            <a:ext cx="14430538" cy="1626715"/>
          </a:xfrm>
          <a:custGeom>
            <a:avLst/>
            <a:gdLst/>
            <a:ahLst/>
            <a:cxnLst/>
            <a:rect l="l" t="t" r="r" b="b"/>
            <a:pathLst>
              <a:path w="14430538" h="1626715">
                <a:moveTo>
                  <a:pt x="0" y="0"/>
                </a:moveTo>
                <a:lnTo>
                  <a:pt x="14430538" y="0"/>
                </a:lnTo>
                <a:lnTo>
                  <a:pt x="14430538" y="1626715"/>
                </a:lnTo>
                <a:lnTo>
                  <a:pt x="0" y="162671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10" name="Group 10"/>
          <p:cNvGrpSpPr/>
          <p:nvPr/>
        </p:nvGrpSpPr>
        <p:grpSpPr>
          <a:xfrm>
            <a:off x="8585363" y="7796817"/>
            <a:ext cx="739127" cy="122379"/>
            <a:chOff x="0" y="0"/>
            <a:chExt cx="194667" cy="32232"/>
          </a:xfrm>
        </p:grpSpPr>
        <p:sp>
          <p:nvSpPr>
            <p:cNvPr id="11" name="Freeform 11"/>
            <p:cNvSpPr/>
            <p:nvPr/>
          </p:nvSpPr>
          <p:spPr>
            <a:xfrm>
              <a:off x="0" y="0"/>
              <a:ext cx="194667" cy="32232"/>
            </a:xfrm>
            <a:custGeom>
              <a:avLst/>
              <a:gdLst/>
              <a:ahLst/>
              <a:cxnLst/>
              <a:rect l="l" t="t" r="r" b="b"/>
              <a:pathLst>
                <a:path w="194667" h="32232">
                  <a:moveTo>
                    <a:pt x="0" y="0"/>
                  </a:moveTo>
                  <a:lnTo>
                    <a:pt x="194667" y="0"/>
                  </a:lnTo>
                  <a:lnTo>
                    <a:pt x="194667" y="32232"/>
                  </a:lnTo>
                  <a:lnTo>
                    <a:pt x="0" y="32232"/>
                  </a:lnTo>
                  <a:close/>
                </a:path>
              </a:pathLst>
            </a:custGeom>
            <a:solidFill>
              <a:srgbClr val="FFFAF0"/>
            </a:solidFill>
          </p:spPr>
        </p:sp>
        <p:sp>
          <p:nvSpPr>
            <p:cNvPr id="12" name="TextBox 12"/>
            <p:cNvSpPr txBox="1"/>
            <p:nvPr/>
          </p:nvSpPr>
          <p:spPr>
            <a:xfrm>
              <a:off x="0" y="-38100"/>
              <a:ext cx="194667" cy="7033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61330" y="7624498"/>
            <a:ext cx="344638" cy="34463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35878" y="7502909"/>
            <a:ext cx="293908" cy="2939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354239" y="1764762"/>
            <a:ext cx="322088" cy="32208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019268" y="725007"/>
            <a:ext cx="12610442"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Open Sans Bold"/>
                <a:ea typeface="Open Sans Bold"/>
                <a:cs typeface="Open Sans Bold"/>
                <a:sym typeface="Open Sans Bold"/>
              </a:rPr>
              <a:t>Các chức năng chính</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49</a:t>
            </a:r>
          </a:p>
        </p:txBody>
      </p:sp>
      <p:sp>
        <p:nvSpPr>
          <p:cNvPr id="24" name="TextBox 24"/>
          <p:cNvSpPr txBox="1"/>
          <p:nvPr/>
        </p:nvSpPr>
        <p:spPr>
          <a:xfrm>
            <a:off x="0" y="2274514"/>
            <a:ext cx="17676327" cy="7214225"/>
          </a:xfrm>
          <a:prstGeom prst="rect">
            <a:avLst/>
          </a:prstGeom>
        </p:spPr>
        <p:txBody>
          <a:bodyPr lIns="0" tIns="0" rIns="0" bIns="0" rtlCol="0" anchor="t">
            <a:spAutoFit/>
          </a:bodyPr>
          <a:lstStyle/>
          <a:p>
            <a:pPr algn="l">
              <a:lnSpc>
                <a:spcPts val="7140"/>
              </a:lnSpc>
            </a:pPr>
            <a:r>
              <a:rPr lang="en-US" sz="5100" dirty="0">
                <a:solidFill>
                  <a:srgbClr val="000000"/>
                </a:solidFill>
                <a:latin typeface="Open Sans"/>
                <a:ea typeface="Open Sans"/>
                <a:cs typeface="Open Sans"/>
                <a:sym typeface="Open Sans"/>
              </a:rPr>
              <a:t>4) </a:t>
            </a:r>
            <a:r>
              <a:rPr lang="en-US" sz="5100" dirty="0" err="1">
                <a:solidFill>
                  <a:srgbClr val="000000"/>
                </a:solidFill>
                <a:latin typeface="Open Sans"/>
                <a:ea typeface="Open Sans"/>
                <a:cs typeface="Open Sans"/>
                <a:sym typeface="Open Sans"/>
              </a:rPr>
              <a:t>Giỏ</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hàng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thanh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toán</a:t>
            </a:r>
            <a:r>
              <a:rPr lang="en-US" sz="5100" dirty="0">
                <a:solidFill>
                  <a:srgbClr val="000000"/>
                </a:solidFill>
                <a:latin typeface="Open Sans"/>
                <a:ea typeface="Open Sans"/>
                <a:cs typeface="Open Sans"/>
                <a:sym typeface="Open Sans"/>
              </a:rPr>
              <a:t>:</a:t>
            </a:r>
          </a:p>
          <a:p>
            <a:pPr algn="l">
              <a:lnSpc>
                <a:spcPts val="7140"/>
              </a:lnSpc>
            </a:pPr>
            <a:r>
              <a:rPr lang="en-US" sz="5100" dirty="0">
                <a:solidFill>
                  <a:srgbClr val="000000"/>
                </a:solidFill>
                <a:latin typeface="Open Sans"/>
                <a:ea typeface="Open Sans"/>
                <a:cs typeface="Open Sans"/>
                <a:sym typeface="Open Sans"/>
              </a:rPr>
              <a:t>- Cho </a:t>
            </a:r>
            <a:r>
              <a:rPr lang="en-US" sz="5100" dirty="0" err="1">
                <a:solidFill>
                  <a:srgbClr val="000000"/>
                </a:solidFill>
                <a:latin typeface="Open Sans"/>
                <a:ea typeface="Open Sans"/>
                <a:cs typeface="Open Sans"/>
                <a:sym typeface="Open Sans"/>
              </a:rPr>
              <a:t>phép</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khách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hàng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thêm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phẩm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vào</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giỏ</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hàng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quản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lý</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số</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lượng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phẩm</a:t>
            </a:r>
            <a:r>
              <a:rPr lang="en-US" sz="5100" dirty="0">
                <a:solidFill>
                  <a:srgbClr val="000000"/>
                </a:solidFill>
                <a:latin typeface="Open Sans"/>
                <a:ea typeface="Open Sans"/>
                <a:cs typeface="Open Sans"/>
                <a:sym typeface="Open Sans"/>
              </a:rPr>
              <a:t>.</a:t>
            </a:r>
          </a:p>
          <a:p>
            <a:pPr algn="l">
              <a:lnSpc>
                <a:spcPts val="7140"/>
              </a:lnSpc>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Cung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cấp</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các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phương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thức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thanh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toán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trực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tuyến</a:t>
            </a:r>
            <a:r>
              <a:rPr lang="en-US" sz="5100" dirty="0">
                <a:solidFill>
                  <a:srgbClr val="000000"/>
                </a:solidFill>
                <a:latin typeface="Open Sans"/>
                <a:ea typeface="Open Sans"/>
                <a:cs typeface="Open Sans"/>
                <a:sym typeface="Open Sans"/>
              </a:rPr>
              <a:t> an </a:t>
            </a:r>
            <a:r>
              <a:rPr lang="en-US" sz="5100" dirty="0" err="1">
                <a:solidFill>
                  <a:srgbClr val="000000"/>
                </a:solidFill>
                <a:latin typeface="Open Sans"/>
                <a:ea typeface="Open Sans"/>
                <a:cs typeface="Open Sans"/>
                <a:sym typeface="Open Sans"/>
              </a:rPr>
              <a:t>toàn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như</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thẻ</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tín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dụng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ví</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điện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tử</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hoặc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thanh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toán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nhận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hàng</a:t>
            </a:r>
            <a:r>
              <a:rPr lang="en-US" sz="5100" dirty="0">
                <a:solidFill>
                  <a:srgbClr val="000000"/>
                </a:solidFill>
                <a:latin typeface="Open Sans"/>
                <a:ea typeface="Open Sans"/>
                <a:cs typeface="Open Sans"/>
                <a:sym typeface="Open Sans"/>
              </a:rPr>
              <a:t> (COD).</a:t>
            </a:r>
          </a:p>
          <a:p>
            <a:pPr algn="l">
              <a:lnSpc>
                <a:spcPts val="7140"/>
              </a:lnSpc>
              <a:spcBef>
                <a:spcPct val="0"/>
              </a:spcBef>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Tính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toán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phí</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vận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chuyển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hiển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thị</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thông</a:t>
            </a:r>
            <a:r>
              <a:rPr lang="en-US" sz="5100" dirty="0">
                <a:solidFill>
                  <a:srgbClr val="000000"/>
                </a:solidFill>
                <a:latin typeface="Open Sans"/>
                <a:ea typeface="Open Sans"/>
                <a:cs typeface="Open Sans"/>
                <a:sym typeface="Open Sans"/>
              </a:rPr>
              <a:t> tin </a:t>
            </a:r>
            <a:r>
              <a:rPr lang="en-US" sz="5100" dirty="0" err="1">
                <a:solidFill>
                  <a:srgbClr val="000000"/>
                </a:solidFill>
                <a:latin typeface="Open Sans"/>
                <a:ea typeface="Open Sans"/>
                <a:cs typeface="Open Sans"/>
                <a:sym typeface="Open Sans"/>
              </a:rPr>
              <a:t>thanh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toán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tổng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thể</a:t>
            </a:r>
            <a:r>
              <a:rPr lang="en-US" sz="5100" dirty="0">
                <a:solidFill>
                  <a:srgbClr val="000000"/>
                </a:solidFill>
                <a:latin typeface="Open Sans"/>
                <a:ea typeface="Open Sans"/>
                <a:cs typeface="Open Sans"/>
                <a:sym typeface="Open Sans"/>
              </a:rPr>
              <a:t>.</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1000"/>
                                        <p:tgtEl>
                                          <p:spTgt spid="24">
                                            <p:txEl>
                                              <p:pRg st="0" end="0"/>
                                            </p:txEl>
                                          </p:spTgt>
                                        </p:tgtEl>
                                      </p:cBhvr>
                                    </p:animEffect>
                                    <p:anim calcmode="lin" valueType="num">
                                      <p:cBhvr>
                                        <p:cTn id="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xEl>
                                              <p:pRg st="1" end="1"/>
                                            </p:txEl>
                                          </p:spTgt>
                                        </p:tgtEl>
                                        <p:attrNameLst>
                                          <p:attrName>style.visibility</p:attrName>
                                        </p:attrNameLst>
                                      </p:cBhvr>
                                      <p:to>
                                        <p:strVal val="visible"/>
                                      </p:to>
                                    </p:set>
                                    <p:animEffect transition="in" filter="fade">
                                      <p:cBhvr>
                                        <p:cTn id="14" dur="1000"/>
                                        <p:tgtEl>
                                          <p:spTgt spid="24">
                                            <p:txEl>
                                              <p:pRg st="1" end="1"/>
                                            </p:txEl>
                                          </p:spTgt>
                                        </p:tgtEl>
                                      </p:cBhvr>
                                    </p:animEffect>
                                    <p:anim calcmode="lin" valueType="num">
                                      <p:cBhvr>
                                        <p:cTn id="15"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xEl>
                                              <p:pRg st="2" end="2"/>
                                            </p:txEl>
                                          </p:spTgt>
                                        </p:tgtEl>
                                        <p:attrNameLst>
                                          <p:attrName>style.visibility</p:attrName>
                                        </p:attrNameLst>
                                      </p:cBhvr>
                                      <p:to>
                                        <p:strVal val="visible"/>
                                      </p:to>
                                    </p:set>
                                    <p:animEffect transition="in" filter="fade">
                                      <p:cBhvr>
                                        <p:cTn id="21" dur="1000"/>
                                        <p:tgtEl>
                                          <p:spTgt spid="24">
                                            <p:txEl>
                                              <p:pRg st="2" end="2"/>
                                            </p:txEl>
                                          </p:spTgt>
                                        </p:tgtEl>
                                      </p:cBhvr>
                                    </p:animEffect>
                                    <p:anim calcmode="lin" valueType="num">
                                      <p:cBhvr>
                                        <p:cTn id="22"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xEl>
                                              <p:pRg st="3" end="3"/>
                                            </p:txEl>
                                          </p:spTgt>
                                        </p:tgtEl>
                                        <p:attrNameLst>
                                          <p:attrName>style.visibility</p:attrName>
                                        </p:attrNameLst>
                                      </p:cBhvr>
                                      <p:to>
                                        <p:strVal val="visible"/>
                                      </p:to>
                                    </p:set>
                                    <p:animEffect transition="in" filter="fade">
                                      <p:cBhvr>
                                        <p:cTn id="28" dur="1000"/>
                                        <p:tgtEl>
                                          <p:spTgt spid="24">
                                            <p:txEl>
                                              <p:pRg st="3" end="3"/>
                                            </p:txEl>
                                          </p:spTgt>
                                        </p:tgtEl>
                                      </p:cBhvr>
                                    </p:animEffect>
                                    <p:anim calcmode="lin" valueType="num">
                                      <p:cBhvr>
                                        <p:cTn id="29"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7AECB"/>
        </a:solidFill>
        <a:effectLst/>
      </p:bgPr>
    </p:bg>
    <p:spTree>
      <p:nvGrpSpPr>
        <p:cNvPr id="1" name=""/>
        <p:cNvGrpSpPr/>
        <p:nvPr/>
      </p:nvGrpSpPr>
      <p:grpSpPr>
        <a:xfrm>
          <a:off x="0" y="0"/>
          <a:ext cx="0" cy="0"/>
          <a:chOff x="0" y="0"/>
          <a:chExt cx="0" cy="0"/>
        </a:xfrm>
      </p:grpSpPr>
      <p:sp>
        <p:nvSpPr>
          <p:cNvPr id="2" name="Freeform 2"/>
          <p:cNvSpPr/>
          <p:nvPr/>
        </p:nvSpPr>
        <p:spPr>
          <a:xfrm>
            <a:off x="-301387" y="8524273"/>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6978209" y="3742505"/>
            <a:ext cx="64298" cy="6429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8" name="TextBox 8"/>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9" name="Group 9"/>
          <p:cNvGrpSpPr/>
          <p:nvPr/>
        </p:nvGrpSpPr>
        <p:grpSpPr>
          <a:xfrm>
            <a:off x="7129053" y="3733229"/>
            <a:ext cx="64298" cy="6429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2" name="Group 12"/>
          <p:cNvGrpSpPr/>
          <p:nvPr/>
        </p:nvGrpSpPr>
        <p:grpSpPr>
          <a:xfrm>
            <a:off x="6979825" y="5008622"/>
            <a:ext cx="64298" cy="6429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5" name="Group 15"/>
          <p:cNvGrpSpPr/>
          <p:nvPr/>
        </p:nvGrpSpPr>
        <p:grpSpPr>
          <a:xfrm>
            <a:off x="6974908" y="6271685"/>
            <a:ext cx="64298" cy="6429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8" name="Group 18"/>
          <p:cNvGrpSpPr/>
          <p:nvPr/>
        </p:nvGrpSpPr>
        <p:grpSpPr>
          <a:xfrm>
            <a:off x="7125753" y="6262409"/>
            <a:ext cx="64298" cy="6429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21" name="Group 21"/>
          <p:cNvGrpSpPr/>
          <p:nvPr/>
        </p:nvGrpSpPr>
        <p:grpSpPr>
          <a:xfrm>
            <a:off x="429430" y="8081396"/>
            <a:ext cx="214277" cy="2142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14423" y="7974257"/>
            <a:ext cx="214277" cy="21427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474225" y="857250"/>
            <a:ext cx="11339551" cy="1387474"/>
          </a:xfrm>
          <a:prstGeom prst="rect">
            <a:avLst/>
          </a:prstGeom>
        </p:spPr>
        <p:txBody>
          <a:bodyPr lIns="0" tIns="0" rIns="0" bIns="0" rtlCol="0" anchor="t">
            <a:spAutoFit/>
          </a:bodyPr>
          <a:lstStyle/>
          <a:p>
            <a:pPr algn="ctr">
              <a:lnSpc>
                <a:spcPts val="11200"/>
              </a:lnSpc>
            </a:pPr>
            <a:r>
              <a:rPr lang="en-US" sz="8000">
                <a:solidFill>
                  <a:srgbClr val="FBF1E5"/>
                </a:solidFill>
                <a:latin typeface="More Sugar"/>
                <a:ea typeface="More Sugar"/>
                <a:cs typeface="More Sugar"/>
                <a:sym typeface="More Sugar"/>
              </a:rPr>
              <a:t>THÀNH VIÊN</a:t>
            </a:r>
          </a:p>
        </p:txBody>
      </p:sp>
      <p:sp>
        <p:nvSpPr>
          <p:cNvPr id="28" name="Freeform 28"/>
          <p:cNvSpPr/>
          <p:nvPr/>
        </p:nvSpPr>
        <p:spPr>
          <a:xfrm>
            <a:off x="2176400" y="2178289"/>
            <a:ext cx="5169874" cy="1184859"/>
          </a:xfrm>
          <a:custGeom>
            <a:avLst/>
            <a:gdLst/>
            <a:ahLst/>
            <a:cxnLst/>
            <a:rect l="l" t="t" r="r" b="b"/>
            <a:pathLst>
              <a:path w="5169874" h="1184859">
                <a:moveTo>
                  <a:pt x="0" y="0"/>
                </a:moveTo>
                <a:lnTo>
                  <a:pt x="5169874" y="0"/>
                </a:lnTo>
                <a:lnTo>
                  <a:pt x="5169874" y="1184860"/>
                </a:lnTo>
                <a:lnTo>
                  <a:pt x="0" y="118486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9" name="Freeform 29"/>
          <p:cNvSpPr/>
          <p:nvPr/>
        </p:nvSpPr>
        <p:spPr>
          <a:xfrm>
            <a:off x="1028700" y="2079497"/>
            <a:ext cx="1247346" cy="1145480"/>
          </a:xfrm>
          <a:custGeom>
            <a:avLst/>
            <a:gdLst/>
            <a:ahLst/>
            <a:cxnLst/>
            <a:rect l="l" t="t" r="r" b="b"/>
            <a:pathLst>
              <a:path w="1247346" h="1145480">
                <a:moveTo>
                  <a:pt x="0" y="0"/>
                </a:moveTo>
                <a:lnTo>
                  <a:pt x="1247346" y="0"/>
                </a:lnTo>
                <a:lnTo>
                  <a:pt x="1247346" y="1145479"/>
                </a:lnTo>
                <a:lnTo>
                  <a:pt x="0" y="114547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30" name="Group 30"/>
          <p:cNvGrpSpPr/>
          <p:nvPr/>
        </p:nvGrpSpPr>
        <p:grpSpPr>
          <a:xfrm>
            <a:off x="11607807" y="3341851"/>
            <a:ext cx="3907756" cy="390775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t="-38996" b="-38996"/>
              </a:stretch>
            </a:blipFill>
          </p:spPr>
        </p:sp>
      </p:grpSp>
      <p:grpSp>
        <p:nvGrpSpPr>
          <p:cNvPr id="32" name="Group 32"/>
          <p:cNvGrpSpPr/>
          <p:nvPr/>
        </p:nvGrpSpPr>
        <p:grpSpPr>
          <a:xfrm>
            <a:off x="9794076" y="2318111"/>
            <a:ext cx="1813731" cy="181373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t="-38996" b="-38996"/>
              </a:stretch>
            </a:blipFill>
          </p:spPr>
        </p:sp>
      </p:grpSp>
      <p:grpSp>
        <p:nvGrpSpPr>
          <p:cNvPr id="34" name="Group 34"/>
          <p:cNvGrpSpPr/>
          <p:nvPr/>
        </p:nvGrpSpPr>
        <p:grpSpPr>
          <a:xfrm>
            <a:off x="9794076" y="6374803"/>
            <a:ext cx="1813731" cy="181373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t="-38996" b="-38996"/>
              </a:stretch>
            </a:blipFill>
          </p:spPr>
        </p:sp>
      </p:grpSp>
      <p:grpSp>
        <p:nvGrpSpPr>
          <p:cNvPr id="36" name="Group 36"/>
          <p:cNvGrpSpPr/>
          <p:nvPr/>
        </p:nvGrpSpPr>
        <p:grpSpPr>
          <a:xfrm>
            <a:off x="15515563" y="6342741"/>
            <a:ext cx="1813731" cy="181373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a:stretch>
            </a:blipFill>
          </p:spPr>
        </p:sp>
      </p:grpSp>
      <p:grpSp>
        <p:nvGrpSpPr>
          <p:cNvPr id="38" name="Group 38"/>
          <p:cNvGrpSpPr/>
          <p:nvPr/>
        </p:nvGrpSpPr>
        <p:grpSpPr>
          <a:xfrm>
            <a:off x="15265407" y="2244724"/>
            <a:ext cx="1813731" cy="181373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t="-644" b="-644"/>
              </a:stretch>
            </a:blipFill>
          </p:spPr>
        </p:sp>
      </p:grpSp>
      <p:sp>
        <p:nvSpPr>
          <p:cNvPr id="40" name="TextBox 40"/>
          <p:cNvSpPr txBox="1"/>
          <p:nvPr/>
        </p:nvSpPr>
        <p:spPr>
          <a:xfrm>
            <a:off x="2029578" y="2545294"/>
            <a:ext cx="5316696" cy="488950"/>
          </a:xfrm>
          <a:prstGeom prst="rect">
            <a:avLst/>
          </a:prstGeom>
        </p:spPr>
        <p:txBody>
          <a:bodyPr lIns="0" tIns="0" rIns="0" bIns="0" rtlCol="0" anchor="t">
            <a:spAutoFit/>
          </a:bodyPr>
          <a:lstStyle/>
          <a:p>
            <a:pPr algn="ctr">
              <a:lnSpc>
                <a:spcPts val="3499"/>
              </a:lnSpc>
            </a:pPr>
            <a:r>
              <a:rPr lang="en-US" sz="3499" b="1" spc="174" dirty="0">
                <a:solidFill>
                  <a:srgbClr val="000000"/>
                </a:solidFill>
                <a:latin typeface="Poppins Bold"/>
                <a:ea typeface="Poppins Bold"/>
                <a:cs typeface="Poppins Bold"/>
                <a:sym typeface="Poppins Bold"/>
              </a:rPr>
              <a:t>TRẦN THỊ MỸ DUNG</a:t>
            </a:r>
          </a:p>
        </p:txBody>
      </p:sp>
      <p:sp>
        <p:nvSpPr>
          <p:cNvPr id="41" name="TextBox 41"/>
          <p:cNvSpPr txBox="1"/>
          <p:nvPr/>
        </p:nvSpPr>
        <p:spPr>
          <a:xfrm>
            <a:off x="180886" y="3303302"/>
            <a:ext cx="4547309" cy="902228"/>
          </a:xfrm>
          <a:prstGeom prst="rect">
            <a:avLst/>
          </a:prstGeom>
        </p:spPr>
        <p:txBody>
          <a:bodyPr lIns="0" tIns="0" rIns="0" bIns="0" rtlCol="0" anchor="t">
            <a:spAutoFit/>
          </a:bodyPr>
          <a:lstStyle/>
          <a:p>
            <a:pPr algn="ctr">
              <a:lnSpc>
                <a:spcPts val="7439"/>
              </a:lnSpc>
              <a:spcBef>
                <a:spcPct val="0"/>
              </a:spcBef>
            </a:pPr>
            <a:r>
              <a:rPr lang="en-US" sz="5314" dirty="0">
                <a:solidFill>
                  <a:srgbClr val="000000"/>
                </a:solidFill>
                <a:latin typeface="Open Sans"/>
                <a:ea typeface="Open Sans"/>
                <a:cs typeface="Open Sans"/>
                <a:sym typeface="Open Sans"/>
              </a:rPr>
              <a:t>-</a:t>
            </a:r>
            <a:r>
              <a:rPr lang="en-US" sz="5314" dirty="0" err="1">
                <a:solidFill>
                  <a:srgbClr val="000000"/>
                </a:solidFill>
                <a:latin typeface="Open Sans"/>
                <a:ea typeface="Open Sans"/>
                <a:cs typeface="Open Sans"/>
                <a:sym typeface="Open Sans"/>
              </a:rPr>
              <a:t>Thành</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viên</a:t>
            </a:r>
            <a:endParaRPr lang="en-US" sz="5314" dirty="0">
              <a:solidFill>
                <a:srgbClr val="000000"/>
              </a:solidFill>
              <a:latin typeface="Open Sans"/>
              <a:ea typeface="Open Sans"/>
              <a:cs typeface="Open Sans"/>
              <a:sym typeface="Open Sans"/>
            </a:endParaRPr>
          </a:p>
        </p:txBody>
      </p:sp>
      <p:sp>
        <p:nvSpPr>
          <p:cNvPr id="42" name="TextBox 42"/>
          <p:cNvSpPr txBox="1"/>
          <p:nvPr/>
        </p:nvSpPr>
        <p:spPr>
          <a:xfrm>
            <a:off x="643707" y="4393501"/>
            <a:ext cx="6206822" cy="3699530"/>
          </a:xfrm>
          <a:prstGeom prst="rect">
            <a:avLst/>
          </a:prstGeom>
        </p:spPr>
        <p:txBody>
          <a:bodyPr lIns="0" tIns="0" rIns="0" bIns="0" rtlCol="0" anchor="t">
            <a:spAutoFit/>
          </a:bodyPr>
          <a:lstStyle/>
          <a:p>
            <a:pPr algn="ctr">
              <a:lnSpc>
                <a:spcPts val="7439"/>
              </a:lnSpc>
              <a:spcBef>
                <a:spcPct val="0"/>
              </a:spcBef>
            </a:pPr>
            <a:r>
              <a:rPr lang="en-US" sz="5314" dirty="0">
                <a:solidFill>
                  <a:srgbClr val="000000"/>
                </a:solidFill>
                <a:latin typeface="Open Sans"/>
                <a:ea typeface="Open Sans"/>
                <a:cs typeface="Open Sans"/>
                <a:sym typeface="Open Sans"/>
              </a:rPr>
              <a:t>-</a:t>
            </a:r>
            <a:r>
              <a:rPr lang="en-US" sz="5314" dirty="0" err="1">
                <a:solidFill>
                  <a:srgbClr val="000000"/>
                </a:solidFill>
                <a:latin typeface="Open Sans"/>
                <a:ea typeface="Open Sans"/>
                <a:cs typeface="Open Sans"/>
                <a:sym typeface="Open Sans"/>
              </a:rPr>
              <a:t>Phụ</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trách</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tìm</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kiếm</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các</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hình</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ảnh</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thông</a:t>
            </a:r>
            <a:r>
              <a:rPr lang="en-US" sz="5314" dirty="0">
                <a:solidFill>
                  <a:srgbClr val="000000"/>
                </a:solidFill>
                <a:latin typeface="Open Sans"/>
                <a:ea typeface="Open Sans"/>
                <a:cs typeface="Open Sans"/>
                <a:sym typeface="Open Sans"/>
              </a:rPr>
              <a:t> tin </a:t>
            </a:r>
            <a:r>
              <a:rPr lang="en-US" sz="5314" dirty="0" err="1">
                <a:solidFill>
                  <a:srgbClr val="000000"/>
                </a:solidFill>
                <a:latin typeface="Open Sans"/>
                <a:ea typeface="Open Sans"/>
                <a:cs typeface="Open Sans"/>
                <a:sym typeface="Open Sans"/>
              </a:rPr>
              <a:t>và</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nội</a:t>
            </a:r>
            <a:r>
              <a:rPr lang="en-US" sz="5314" dirty="0">
                <a:solidFill>
                  <a:srgbClr val="000000"/>
                </a:solidFill>
                <a:latin typeface="Open Sans"/>
                <a:ea typeface="Open Sans"/>
                <a:cs typeface="Open Sans"/>
                <a:sym typeface="Open Sans"/>
              </a:rPr>
              <a:t> dung </a:t>
            </a:r>
            <a:r>
              <a:rPr lang="en-US" sz="5314" dirty="0" err="1">
                <a:solidFill>
                  <a:srgbClr val="000000"/>
                </a:solidFill>
                <a:latin typeface="Open Sans"/>
                <a:ea typeface="Open Sans"/>
                <a:cs typeface="Open Sans"/>
                <a:sym typeface="Open Sans"/>
              </a:rPr>
              <a:t>liên</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quan</a:t>
            </a:r>
            <a:endParaRPr lang="en-US" sz="5314" dirty="0">
              <a:solidFill>
                <a:srgbClr val="000000"/>
              </a:solidFill>
              <a:latin typeface="Open Sans"/>
              <a:ea typeface="Open Sans"/>
              <a:cs typeface="Open Sans"/>
              <a:sym typeface="Open Sans"/>
            </a:endParaRPr>
          </a:p>
        </p:txBody>
      </p:sp>
      <p:sp>
        <p:nvSpPr>
          <p:cNvPr id="43" name="TextBox 4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barn(inVertical)">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fade">
                                      <p:cBhvr>
                                        <p:cTn id="12" dur="1000"/>
                                        <p:tgtEl>
                                          <p:spTgt spid="41">
                                            <p:txEl>
                                              <p:pRg st="0" end="0"/>
                                            </p:txEl>
                                          </p:spTgt>
                                        </p:tgtEl>
                                      </p:cBhvr>
                                    </p:animEffect>
                                    <p:anim calcmode="lin" valueType="num">
                                      <p:cBhvr>
                                        <p:cTn id="13"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2">
                                            <p:txEl>
                                              <p:pRg st="0" end="0"/>
                                            </p:txEl>
                                          </p:spTgt>
                                        </p:tgtEl>
                                        <p:attrNameLst>
                                          <p:attrName>style.visibility</p:attrName>
                                        </p:attrNameLst>
                                      </p:cBhvr>
                                      <p:to>
                                        <p:strVal val="visible"/>
                                      </p:to>
                                    </p:set>
                                    <p:animEffect transition="in" filter="fade">
                                      <p:cBhvr>
                                        <p:cTn id="19" dur="1000"/>
                                        <p:tgtEl>
                                          <p:spTgt spid="42">
                                            <p:txEl>
                                              <p:pRg st="0" end="0"/>
                                            </p:txEl>
                                          </p:spTgt>
                                        </p:tgtEl>
                                      </p:cBhvr>
                                    </p:animEffect>
                                    <p:anim calcmode="lin" valueType="num">
                                      <p:cBhvr>
                                        <p:cTn id="20"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ADEE7"/>
        </a:solidFill>
        <a:effectLst/>
      </p:bgPr>
    </p:bg>
    <p:spTree>
      <p:nvGrpSpPr>
        <p:cNvPr id="1" name=""/>
        <p:cNvGrpSpPr/>
        <p:nvPr/>
      </p:nvGrpSpPr>
      <p:grpSpPr>
        <a:xfrm>
          <a:off x="0" y="0"/>
          <a:ext cx="0" cy="0"/>
          <a:chOff x="0" y="0"/>
          <a:chExt cx="0" cy="0"/>
        </a:xfrm>
      </p:grpSpPr>
      <p:grpSp>
        <p:nvGrpSpPr>
          <p:cNvPr id="2" name="Group 2"/>
          <p:cNvGrpSpPr/>
          <p:nvPr/>
        </p:nvGrpSpPr>
        <p:grpSpPr>
          <a:xfrm>
            <a:off x="1830777" y="6044929"/>
            <a:ext cx="4046014" cy="4641463"/>
            <a:chOff x="0" y="0"/>
            <a:chExt cx="1065617" cy="1222443"/>
          </a:xfrm>
        </p:grpSpPr>
        <p:sp>
          <p:nvSpPr>
            <p:cNvPr id="3" name="Freeform 3"/>
            <p:cNvSpPr/>
            <p:nvPr/>
          </p:nvSpPr>
          <p:spPr>
            <a:xfrm>
              <a:off x="0" y="0"/>
              <a:ext cx="1065617" cy="1222443"/>
            </a:xfrm>
            <a:custGeom>
              <a:avLst/>
              <a:gdLst/>
              <a:ahLst/>
              <a:cxnLst/>
              <a:rect l="l" t="t" r="r" b="b"/>
              <a:pathLst>
                <a:path w="1065617" h="1222443">
                  <a:moveTo>
                    <a:pt x="0" y="0"/>
                  </a:moveTo>
                  <a:lnTo>
                    <a:pt x="1065617" y="0"/>
                  </a:lnTo>
                  <a:lnTo>
                    <a:pt x="1065617" y="1222443"/>
                  </a:lnTo>
                  <a:lnTo>
                    <a:pt x="0" y="1222443"/>
                  </a:lnTo>
                  <a:close/>
                </a:path>
              </a:pathLst>
            </a:custGeom>
            <a:solidFill>
              <a:srgbClr val="FADEE7"/>
            </a:solidFill>
          </p:spPr>
        </p:sp>
        <p:sp>
          <p:nvSpPr>
            <p:cNvPr id="4" name="TextBox 4"/>
            <p:cNvSpPr txBox="1"/>
            <p:nvPr/>
          </p:nvSpPr>
          <p:spPr>
            <a:xfrm>
              <a:off x="0" y="-38100"/>
              <a:ext cx="1065617" cy="12605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2432659" y="460135"/>
            <a:ext cx="14430538" cy="1626715"/>
          </a:xfrm>
          <a:custGeom>
            <a:avLst/>
            <a:gdLst/>
            <a:ahLst/>
            <a:cxnLst/>
            <a:rect l="l" t="t" r="r" b="b"/>
            <a:pathLst>
              <a:path w="14430538" h="1626715">
                <a:moveTo>
                  <a:pt x="0" y="0"/>
                </a:moveTo>
                <a:lnTo>
                  <a:pt x="14430538" y="0"/>
                </a:lnTo>
                <a:lnTo>
                  <a:pt x="14430538" y="1626715"/>
                </a:lnTo>
                <a:lnTo>
                  <a:pt x="0" y="162671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10" name="Group 10"/>
          <p:cNvGrpSpPr/>
          <p:nvPr/>
        </p:nvGrpSpPr>
        <p:grpSpPr>
          <a:xfrm>
            <a:off x="8585363" y="7796817"/>
            <a:ext cx="739127" cy="122379"/>
            <a:chOff x="0" y="0"/>
            <a:chExt cx="194667" cy="32232"/>
          </a:xfrm>
        </p:grpSpPr>
        <p:sp>
          <p:nvSpPr>
            <p:cNvPr id="11" name="Freeform 11"/>
            <p:cNvSpPr/>
            <p:nvPr/>
          </p:nvSpPr>
          <p:spPr>
            <a:xfrm>
              <a:off x="0" y="0"/>
              <a:ext cx="194667" cy="32232"/>
            </a:xfrm>
            <a:custGeom>
              <a:avLst/>
              <a:gdLst/>
              <a:ahLst/>
              <a:cxnLst/>
              <a:rect l="l" t="t" r="r" b="b"/>
              <a:pathLst>
                <a:path w="194667" h="32232">
                  <a:moveTo>
                    <a:pt x="0" y="0"/>
                  </a:moveTo>
                  <a:lnTo>
                    <a:pt x="194667" y="0"/>
                  </a:lnTo>
                  <a:lnTo>
                    <a:pt x="194667" y="32232"/>
                  </a:lnTo>
                  <a:lnTo>
                    <a:pt x="0" y="32232"/>
                  </a:lnTo>
                  <a:close/>
                </a:path>
              </a:pathLst>
            </a:custGeom>
            <a:solidFill>
              <a:srgbClr val="FFFAF0"/>
            </a:solidFill>
          </p:spPr>
        </p:sp>
        <p:sp>
          <p:nvSpPr>
            <p:cNvPr id="12" name="TextBox 12"/>
            <p:cNvSpPr txBox="1"/>
            <p:nvPr/>
          </p:nvSpPr>
          <p:spPr>
            <a:xfrm>
              <a:off x="0" y="-38100"/>
              <a:ext cx="194667" cy="7033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61330" y="7624498"/>
            <a:ext cx="344638" cy="34463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35878" y="7502909"/>
            <a:ext cx="293908" cy="2939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354239" y="1764762"/>
            <a:ext cx="322088" cy="32208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019268" y="725007"/>
            <a:ext cx="12610442"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Open Sans Bold"/>
                <a:ea typeface="Open Sans Bold"/>
                <a:cs typeface="Open Sans Bold"/>
                <a:sym typeface="Open Sans Bold"/>
              </a:rPr>
              <a:t>Các chức năng chính</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50</a:t>
            </a:r>
          </a:p>
        </p:txBody>
      </p:sp>
      <p:sp>
        <p:nvSpPr>
          <p:cNvPr id="24" name="TextBox 24"/>
          <p:cNvSpPr txBox="1"/>
          <p:nvPr/>
        </p:nvSpPr>
        <p:spPr>
          <a:xfrm>
            <a:off x="0" y="2274514"/>
            <a:ext cx="17676327" cy="5404475"/>
          </a:xfrm>
          <a:prstGeom prst="rect">
            <a:avLst/>
          </a:prstGeom>
        </p:spPr>
        <p:txBody>
          <a:bodyPr lIns="0" tIns="0" rIns="0" bIns="0" rtlCol="0" anchor="t">
            <a:spAutoFit/>
          </a:bodyPr>
          <a:lstStyle/>
          <a:p>
            <a:pPr algn="l">
              <a:lnSpc>
                <a:spcPts val="7140"/>
              </a:lnSpc>
            </a:pPr>
            <a:r>
              <a:rPr lang="en-US" sz="5100" dirty="0">
                <a:solidFill>
                  <a:srgbClr val="000000"/>
                </a:solidFill>
                <a:latin typeface="Open Sans"/>
                <a:ea typeface="Open Sans"/>
                <a:cs typeface="Open Sans"/>
                <a:sym typeface="Open Sans"/>
              </a:rPr>
              <a:t>5) </a:t>
            </a:r>
            <a:r>
              <a:rPr lang="en-US" sz="5100" dirty="0" err="1">
                <a:solidFill>
                  <a:srgbClr val="000000"/>
                </a:solidFill>
                <a:latin typeface="Open Sans"/>
                <a:ea typeface="Open Sans"/>
                <a:cs typeface="Open Sans"/>
                <a:sym typeface="Open Sans"/>
              </a:rPr>
              <a:t>Tài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khoản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người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dùng</a:t>
            </a:r>
            <a:r>
              <a:rPr lang="en-US" sz="5100" dirty="0">
                <a:solidFill>
                  <a:srgbClr val="000000"/>
                </a:solidFill>
                <a:latin typeface="Open Sans"/>
                <a:ea typeface="Open Sans"/>
                <a:cs typeface="Open Sans"/>
                <a:sym typeface="Open Sans"/>
              </a:rPr>
              <a:t>:</a:t>
            </a:r>
          </a:p>
          <a:p>
            <a:pPr algn="l">
              <a:lnSpc>
                <a:spcPts val="7140"/>
              </a:lnSpc>
            </a:pPr>
            <a:r>
              <a:rPr lang="en-US" sz="5100" dirty="0">
                <a:solidFill>
                  <a:srgbClr val="000000"/>
                </a:solidFill>
                <a:latin typeface="Open Sans"/>
                <a:ea typeface="Open Sans"/>
                <a:cs typeface="Open Sans"/>
                <a:sym typeface="Open Sans"/>
              </a:rPr>
              <a:t>- Cho </a:t>
            </a:r>
            <a:r>
              <a:rPr lang="en-US" sz="5100" dirty="0" err="1">
                <a:solidFill>
                  <a:srgbClr val="000000"/>
                </a:solidFill>
                <a:latin typeface="Open Sans"/>
                <a:ea typeface="Open Sans"/>
                <a:cs typeface="Open Sans"/>
                <a:sym typeface="Open Sans"/>
              </a:rPr>
              <a:t>phép</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khách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hàng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đăng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ký</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đăng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nhập</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vào</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tài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khoản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để</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quản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lý</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thông</a:t>
            </a:r>
            <a:r>
              <a:rPr lang="en-US" sz="5100" dirty="0">
                <a:solidFill>
                  <a:srgbClr val="000000"/>
                </a:solidFill>
                <a:latin typeface="Open Sans"/>
                <a:ea typeface="Open Sans"/>
                <a:cs typeface="Open Sans"/>
                <a:sym typeface="Open Sans"/>
              </a:rPr>
              <a:t> tin </a:t>
            </a:r>
            <a:r>
              <a:rPr lang="en-US" sz="5100" dirty="0" err="1">
                <a:solidFill>
                  <a:srgbClr val="000000"/>
                </a:solidFill>
                <a:latin typeface="Open Sans"/>
                <a:ea typeface="Open Sans"/>
                <a:cs typeface="Open Sans"/>
                <a:sym typeface="Open Sans"/>
              </a:rPr>
              <a:t>cá</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nhân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lịch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sử</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mua</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hàng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đơn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hàng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đang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chờ</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xử</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lý</a:t>
            </a:r>
            <a:r>
              <a:rPr lang="en-US" sz="5100" dirty="0">
                <a:solidFill>
                  <a:srgbClr val="000000"/>
                </a:solidFill>
                <a:latin typeface="Open Sans"/>
                <a:ea typeface="Open Sans"/>
                <a:cs typeface="Open Sans"/>
                <a:sym typeface="Open Sans"/>
              </a:rPr>
              <a:t>.</a:t>
            </a:r>
          </a:p>
          <a:p>
            <a:pPr algn="l">
              <a:lnSpc>
                <a:spcPts val="7140"/>
              </a:lnSpc>
              <a:spcBef>
                <a:spcPct val="0"/>
              </a:spcBef>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Cung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cấp</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chức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năng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theo</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dõi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đơn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hàng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nhận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thông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báo</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về</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trạng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thái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vận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chuyển</a:t>
            </a:r>
            <a:r>
              <a:rPr lang="en-US" sz="5100" dirty="0">
                <a:solidFill>
                  <a:srgbClr val="000000"/>
                </a:solidFill>
                <a:latin typeface="Open Sans"/>
                <a:ea typeface="Open Sans"/>
                <a:cs typeface="Open Sans"/>
                <a:sym typeface="Open Sans"/>
              </a:rPr>
              <a:t>.</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1000"/>
                                        <p:tgtEl>
                                          <p:spTgt spid="24">
                                            <p:txEl>
                                              <p:pRg st="0" end="0"/>
                                            </p:txEl>
                                          </p:spTgt>
                                        </p:tgtEl>
                                      </p:cBhvr>
                                    </p:animEffect>
                                    <p:anim calcmode="lin" valueType="num">
                                      <p:cBhvr>
                                        <p:cTn id="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xEl>
                                              <p:pRg st="1" end="1"/>
                                            </p:txEl>
                                          </p:spTgt>
                                        </p:tgtEl>
                                        <p:attrNameLst>
                                          <p:attrName>style.visibility</p:attrName>
                                        </p:attrNameLst>
                                      </p:cBhvr>
                                      <p:to>
                                        <p:strVal val="visible"/>
                                      </p:to>
                                    </p:set>
                                    <p:animEffect transition="in" filter="fade">
                                      <p:cBhvr>
                                        <p:cTn id="14" dur="1000"/>
                                        <p:tgtEl>
                                          <p:spTgt spid="24">
                                            <p:txEl>
                                              <p:pRg st="1" end="1"/>
                                            </p:txEl>
                                          </p:spTgt>
                                        </p:tgtEl>
                                      </p:cBhvr>
                                    </p:animEffect>
                                    <p:anim calcmode="lin" valueType="num">
                                      <p:cBhvr>
                                        <p:cTn id="15"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xEl>
                                              <p:pRg st="2" end="2"/>
                                            </p:txEl>
                                          </p:spTgt>
                                        </p:tgtEl>
                                        <p:attrNameLst>
                                          <p:attrName>style.visibility</p:attrName>
                                        </p:attrNameLst>
                                      </p:cBhvr>
                                      <p:to>
                                        <p:strVal val="visible"/>
                                      </p:to>
                                    </p:set>
                                    <p:animEffect transition="in" filter="fade">
                                      <p:cBhvr>
                                        <p:cTn id="21" dur="1000"/>
                                        <p:tgtEl>
                                          <p:spTgt spid="24">
                                            <p:txEl>
                                              <p:pRg st="2" end="2"/>
                                            </p:txEl>
                                          </p:spTgt>
                                        </p:tgtEl>
                                      </p:cBhvr>
                                    </p:animEffect>
                                    <p:anim calcmode="lin" valueType="num">
                                      <p:cBhvr>
                                        <p:cTn id="22"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DEE7"/>
        </a:solidFill>
        <a:effectLst/>
      </p:bgPr>
    </p:bg>
    <p:spTree>
      <p:nvGrpSpPr>
        <p:cNvPr id="1" name=""/>
        <p:cNvGrpSpPr/>
        <p:nvPr/>
      </p:nvGrpSpPr>
      <p:grpSpPr>
        <a:xfrm>
          <a:off x="0" y="0"/>
          <a:ext cx="0" cy="0"/>
          <a:chOff x="0" y="0"/>
          <a:chExt cx="0" cy="0"/>
        </a:xfrm>
      </p:grpSpPr>
      <p:grpSp>
        <p:nvGrpSpPr>
          <p:cNvPr id="2" name="Group 2"/>
          <p:cNvGrpSpPr/>
          <p:nvPr/>
        </p:nvGrpSpPr>
        <p:grpSpPr>
          <a:xfrm>
            <a:off x="1830777" y="6044929"/>
            <a:ext cx="4046014" cy="4641463"/>
            <a:chOff x="0" y="0"/>
            <a:chExt cx="1065617" cy="1222443"/>
          </a:xfrm>
        </p:grpSpPr>
        <p:sp>
          <p:nvSpPr>
            <p:cNvPr id="3" name="Freeform 3"/>
            <p:cNvSpPr/>
            <p:nvPr/>
          </p:nvSpPr>
          <p:spPr>
            <a:xfrm>
              <a:off x="0" y="0"/>
              <a:ext cx="1065617" cy="1222443"/>
            </a:xfrm>
            <a:custGeom>
              <a:avLst/>
              <a:gdLst/>
              <a:ahLst/>
              <a:cxnLst/>
              <a:rect l="l" t="t" r="r" b="b"/>
              <a:pathLst>
                <a:path w="1065617" h="1222443">
                  <a:moveTo>
                    <a:pt x="0" y="0"/>
                  </a:moveTo>
                  <a:lnTo>
                    <a:pt x="1065617" y="0"/>
                  </a:lnTo>
                  <a:lnTo>
                    <a:pt x="1065617" y="1222443"/>
                  </a:lnTo>
                  <a:lnTo>
                    <a:pt x="0" y="1222443"/>
                  </a:lnTo>
                  <a:close/>
                </a:path>
              </a:pathLst>
            </a:custGeom>
            <a:solidFill>
              <a:srgbClr val="FADEE7"/>
            </a:solidFill>
          </p:spPr>
        </p:sp>
        <p:sp>
          <p:nvSpPr>
            <p:cNvPr id="4" name="TextBox 4"/>
            <p:cNvSpPr txBox="1"/>
            <p:nvPr/>
          </p:nvSpPr>
          <p:spPr>
            <a:xfrm>
              <a:off x="0" y="-38100"/>
              <a:ext cx="1065617" cy="12605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2432659" y="460135"/>
            <a:ext cx="14430538" cy="1626715"/>
          </a:xfrm>
          <a:custGeom>
            <a:avLst/>
            <a:gdLst/>
            <a:ahLst/>
            <a:cxnLst/>
            <a:rect l="l" t="t" r="r" b="b"/>
            <a:pathLst>
              <a:path w="14430538" h="1626715">
                <a:moveTo>
                  <a:pt x="0" y="0"/>
                </a:moveTo>
                <a:lnTo>
                  <a:pt x="14430538" y="0"/>
                </a:lnTo>
                <a:lnTo>
                  <a:pt x="14430538" y="1626715"/>
                </a:lnTo>
                <a:lnTo>
                  <a:pt x="0" y="162671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10" name="Group 10"/>
          <p:cNvGrpSpPr/>
          <p:nvPr/>
        </p:nvGrpSpPr>
        <p:grpSpPr>
          <a:xfrm>
            <a:off x="8585363" y="7796817"/>
            <a:ext cx="739127" cy="122379"/>
            <a:chOff x="0" y="0"/>
            <a:chExt cx="194667" cy="32232"/>
          </a:xfrm>
        </p:grpSpPr>
        <p:sp>
          <p:nvSpPr>
            <p:cNvPr id="11" name="Freeform 11"/>
            <p:cNvSpPr/>
            <p:nvPr/>
          </p:nvSpPr>
          <p:spPr>
            <a:xfrm>
              <a:off x="0" y="0"/>
              <a:ext cx="194667" cy="32232"/>
            </a:xfrm>
            <a:custGeom>
              <a:avLst/>
              <a:gdLst/>
              <a:ahLst/>
              <a:cxnLst/>
              <a:rect l="l" t="t" r="r" b="b"/>
              <a:pathLst>
                <a:path w="194667" h="32232">
                  <a:moveTo>
                    <a:pt x="0" y="0"/>
                  </a:moveTo>
                  <a:lnTo>
                    <a:pt x="194667" y="0"/>
                  </a:lnTo>
                  <a:lnTo>
                    <a:pt x="194667" y="32232"/>
                  </a:lnTo>
                  <a:lnTo>
                    <a:pt x="0" y="32232"/>
                  </a:lnTo>
                  <a:close/>
                </a:path>
              </a:pathLst>
            </a:custGeom>
            <a:solidFill>
              <a:srgbClr val="FFFAF0"/>
            </a:solidFill>
          </p:spPr>
        </p:sp>
        <p:sp>
          <p:nvSpPr>
            <p:cNvPr id="12" name="TextBox 12"/>
            <p:cNvSpPr txBox="1"/>
            <p:nvPr/>
          </p:nvSpPr>
          <p:spPr>
            <a:xfrm>
              <a:off x="0" y="-38100"/>
              <a:ext cx="194667" cy="7033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61330" y="7624498"/>
            <a:ext cx="344638" cy="34463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35878" y="7502909"/>
            <a:ext cx="293908" cy="29390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354239" y="1764762"/>
            <a:ext cx="322088" cy="32208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3019268" y="725007"/>
            <a:ext cx="12610442"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Open Sans Bold"/>
                <a:ea typeface="Open Sans Bold"/>
                <a:cs typeface="Open Sans Bold"/>
                <a:sym typeface="Open Sans Bold"/>
              </a:rPr>
              <a:t>Các chức năng chính</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51</a:t>
            </a:r>
          </a:p>
        </p:txBody>
      </p:sp>
      <p:sp>
        <p:nvSpPr>
          <p:cNvPr id="24" name="TextBox 24"/>
          <p:cNvSpPr txBox="1"/>
          <p:nvPr/>
        </p:nvSpPr>
        <p:spPr>
          <a:xfrm>
            <a:off x="0" y="2274514"/>
            <a:ext cx="17676327" cy="4499600"/>
          </a:xfrm>
          <a:prstGeom prst="rect">
            <a:avLst/>
          </a:prstGeom>
        </p:spPr>
        <p:txBody>
          <a:bodyPr lIns="0" tIns="0" rIns="0" bIns="0" rtlCol="0" anchor="t">
            <a:spAutoFit/>
          </a:bodyPr>
          <a:lstStyle/>
          <a:p>
            <a:pPr algn="l">
              <a:lnSpc>
                <a:spcPts val="7140"/>
              </a:lnSpc>
            </a:pPr>
            <a:r>
              <a:rPr lang="en-US" sz="5100" dirty="0">
                <a:solidFill>
                  <a:srgbClr val="000000"/>
                </a:solidFill>
                <a:latin typeface="Open Sans"/>
                <a:ea typeface="Open Sans"/>
                <a:cs typeface="Open Sans"/>
                <a:sym typeface="Open Sans"/>
              </a:rPr>
              <a:t>6) </a:t>
            </a:r>
            <a:r>
              <a:rPr lang="en-US" sz="5100" dirty="0" err="1">
                <a:solidFill>
                  <a:srgbClr val="000000"/>
                </a:solidFill>
                <a:latin typeface="Open Sans"/>
                <a:ea typeface="Open Sans"/>
                <a:cs typeface="Open Sans"/>
                <a:sym typeface="Open Sans"/>
              </a:rPr>
              <a:t>Chương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trình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khuyến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mãi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giảm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giá</a:t>
            </a:r>
            <a:r>
              <a:rPr lang="en-US" sz="5100" dirty="0">
                <a:solidFill>
                  <a:srgbClr val="000000"/>
                </a:solidFill>
                <a:latin typeface="Open Sans"/>
                <a:ea typeface="Open Sans"/>
                <a:cs typeface="Open Sans"/>
                <a:sym typeface="Open Sans"/>
              </a:rPr>
              <a:t>:</a:t>
            </a:r>
          </a:p>
          <a:p>
            <a:pPr algn="l">
              <a:lnSpc>
                <a:spcPts val="7140"/>
              </a:lnSpc>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Tích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hợp</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các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chương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trình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khuyến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mãi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mã</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giảm</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giá</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ưu</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đãi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đặc</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biệt</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cho</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khách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hàng</a:t>
            </a:r>
            <a:r>
              <a:rPr lang="en-US" sz="5100" dirty="0">
                <a:solidFill>
                  <a:srgbClr val="000000"/>
                </a:solidFill>
                <a:latin typeface="Open Sans"/>
                <a:ea typeface="Open Sans"/>
                <a:cs typeface="Open Sans"/>
                <a:sym typeface="Open Sans"/>
              </a:rPr>
              <a:t>.</a:t>
            </a:r>
          </a:p>
          <a:p>
            <a:pPr algn="l">
              <a:lnSpc>
                <a:spcPts val="7140"/>
              </a:lnSpc>
              <a:spcBef>
                <a:spcPct val="0"/>
              </a:spcBef>
            </a:pP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Hiển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thị</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thông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báo</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khuyến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mãi</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trên</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trang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chủ</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và</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trong</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quá</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trình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thanh</a:t>
            </a:r>
            <a:r>
              <a:rPr lang="en-US" sz="5100" dirty="0">
                <a:solidFill>
                  <a:srgbClr val="000000"/>
                </a:solidFill>
                <a:latin typeface="Open Sans"/>
                <a:ea typeface="Open Sans"/>
                <a:cs typeface="Open Sans"/>
                <a:sym typeface="Open Sans"/>
              </a:rPr>
              <a:t> </a:t>
            </a:r>
            <a:r>
              <a:rPr lang="en-US" sz="5100" dirty="0" err="1">
                <a:solidFill>
                  <a:srgbClr val="000000"/>
                </a:solidFill>
                <a:latin typeface="Open Sans"/>
                <a:ea typeface="Open Sans"/>
                <a:cs typeface="Open Sans"/>
                <a:sym typeface="Open Sans"/>
              </a:rPr>
              <a:t>toán</a:t>
            </a:r>
            <a:r>
              <a:rPr lang="en-US" sz="5100" dirty="0">
                <a:solidFill>
                  <a:srgbClr val="000000"/>
                </a:solidFill>
                <a:latin typeface="Open Sans"/>
                <a:ea typeface="Open Sans"/>
                <a:cs typeface="Open Sans"/>
                <a:sym typeface="Open Sans"/>
              </a:rPr>
              <a:t>.​</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1000"/>
                                        <p:tgtEl>
                                          <p:spTgt spid="24">
                                            <p:txEl>
                                              <p:pRg st="0" end="0"/>
                                            </p:txEl>
                                          </p:spTgt>
                                        </p:tgtEl>
                                      </p:cBhvr>
                                    </p:animEffect>
                                    <p:anim calcmode="lin" valueType="num">
                                      <p:cBhvr>
                                        <p:cTn id="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xEl>
                                              <p:pRg st="1" end="1"/>
                                            </p:txEl>
                                          </p:spTgt>
                                        </p:tgtEl>
                                        <p:attrNameLst>
                                          <p:attrName>style.visibility</p:attrName>
                                        </p:attrNameLst>
                                      </p:cBhvr>
                                      <p:to>
                                        <p:strVal val="visible"/>
                                      </p:to>
                                    </p:set>
                                    <p:animEffect transition="in" filter="fade">
                                      <p:cBhvr>
                                        <p:cTn id="14" dur="1000"/>
                                        <p:tgtEl>
                                          <p:spTgt spid="24">
                                            <p:txEl>
                                              <p:pRg st="1" end="1"/>
                                            </p:txEl>
                                          </p:spTgt>
                                        </p:tgtEl>
                                      </p:cBhvr>
                                    </p:animEffect>
                                    <p:anim calcmode="lin" valueType="num">
                                      <p:cBhvr>
                                        <p:cTn id="15"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xEl>
                                              <p:pRg st="2" end="2"/>
                                            </p:txEl>
                                          </p:spTgt>
                                        </p:tgtEl>
                                        <p:attrNameLst>
                                          <p:attrName>style.visibility</p:attrName>
                                        </p:attrNameLst>
                                      </p:cBhvr>
                                      <p:to>
                                        <p:strVal val="visible"/>
                                      </p:to>
                                    </p:set>
                                    <p:animEffect transition="in" filter="fade">
                                      <p:cBhvr>
                                        <p:cTn id="21" dur="1000"/>
                                        <p:tgtEl>
                                          <p:spTgt spid="24">
                                            <p:txEl>
                                              <p:pRg st="2" end="2"/>
                                            </p:txEl>
                                          </p:spTgt>
                                        </p:tgtEl>
                                      </p:cBhvr>
                                    </p:animEffect>
                                    <p:anim calcmode="lin" valueType="num">
                                      <p:cBhvr>
                                        <p:cTn id="22"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9" name="Group 9"/>
          <p:cNvGrpSpPr/>
          <p:nvPr/>
        </p:nvGrpSpPr>
        <p:grpSpPr>
          <a:xfrm>
            <a:off x="1269729" y="2038131"/>
            <a:ext cx="318339" cy="31833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749993" y="2038131"/>
            <a:ext cx="318339" cy="31833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444875" y="8130515"/>
            <a:ext cx="505310" cy="50531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446899" y="7734590"/>
            <a:ext cx="538705" cy="5387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19163" y="675234"/>
            <a:ext cx="2661660" cy="2289027"/>
          </a:xfrm>
          <a:custGeom>
            <a:avLst/>
            <a:gdLst/>
            <a:ahLst/>
            <a:cxnLst/>
            <a:rect l="l" t="t" r="r" b="b"/>
            <a:pathLst>
              <a:path w="2661660" h="2289027">
                <a:moveTo>
                  <a:pt x="0" y="0"/>
                </a:moveTo>
                <a:lnTo>
                  <a:pt x="2661660" y="0"/>
                </a:lnTo>
                <a:lnTo>
                  <a:pt x="2661660" y="2289027"/>
                </a:lnTo>
                <a:lnTo>
                  <a:pt x="0" y="228902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4" name="TextBox 24"/>
          <p:cNvSpPr txBox="1"/>
          <p:nvPr/>
        </p:nvSpPr>
        <p:spPr>
          <a:xfrm>
            <a:off x="-683018" y="3290309"/>
            <a:ext cx="8802014" cy="3447458"/>
          </a:xfrm>
          <a:prstGeom prst="rect">
            <a:avLst/>
          </a:prstGeom>
        </p:spPr>
        <p:txBody>
          <a:bodyPr lIns="0" tIns="0" rIns="0" bIns="0" rtlCol="0" anchor="t">
            <a:spAutoFit/>
          </a:bodyPr>
          <a:lstStyle/>
          <a:p>
            <a:pPr algn="ctr">
              <a:lnSpc>
                <a:spcPts val="13833"/>
              </a:lnSpc>
            </a:pPr>
            <a:r>
              <a:rPr lang="en-US" sz="9881" b="1" dirty="0" err="1">
                <a:solidFill>
                  <a:srgbClr val="000000"/>
                </a:solidFill>
                <a:latin typeface="Open Sans Bold"/>
                <a:ea typeface="Open Sans Bold"/>
                <a:cs typeface="Open Sans Bold"/>
                <a:sym typeface="Open Sans Bold"/>
              </a:rPr>
              <a:t>Kết</a:t>
            </a:r>
            <a:r>
              <a:rPr lang="en-US" sz="9881" b="1" dirty="0">
                <a:solidFill>
                  <a:srgbClr val="000000"/>
                </a:solidFill>
                <a:latin typeface="Open Sans Bold"/>
                <a:ea typeface="Open Sans Bold"/>
                <a:cs typeface="Open Sans Bold"/>
                <a:sym typeface="Open Sans Bold"/>
              </a:rPr>
              <a:t> </a:t>
            </a:r>
            <a:r>
              <a:rPr lang="en-US" sz="9881" b="1" dirty="0" err="1">
                <a:solidFill>
                  <a:srgbClr val="000000"/>
                </a:solidFill>
                <a:latin typeface="Open Sans Bold"/>
                <a:ea typeface="Open Sans Bold"/>
                <a:cs typeface="Open Sans Bold"/>
                <a:sym typeface="Open Sans Bold"/>
              </a:rPr>
              <a:t>quả</a:t>
            </a:r>
            <a:endParaRPr lang="en-US" sz="9881" b="1" dirty="0">
              <a:solidFill>
                <a:srgbClr val="000000"/>
              </a:solidFill>
              <a:latin typeface="Open Sans Bold"/>
              <a:ea typeface="Open Sans Bold"/>
              <a:cs typeface="Open Sans Bold"/>
              <a:sym typeface="Open Sans Bold"/>
            </a:endParaRPr>
          </a:p>
          <a:p>
            <a:pPr algn="ctr">
              <a:lnSpc>
                <a:spcPts val="13833"/>
              </a:lnSpc>
              <a:spcBef>
                <a:spcPct val="0"/>
              </a:spcBef>
            </a:pPr>
            <a:r>
              <a:rPr lang="en-US" sz="9881" b="1" dirty="0">
                <a:solidFill>
                  <a:srgbClr val="000000"/>
                </a:solidFill>
                <a:latin typeface="Open Sans Bold"/>
                <a:ea typeface="Open Sans Bold"/>
                <a:cs typeface="Open Sans Bold"/>
                <a:sym typeface="Open Sans Bold"/>
              </a:rPr>
              <a:t> </a:t>
            </a:r>
            <a:r>
              <a:rPr lang="en-US" sz="9881" b="1" dirty="0" err="1">
                <a:solidFill>
                  <a:srgbClr val="000000"/>
                </a:solidFill>
                <a:latin typeface="Open Sans Bold"/>
                <a:ea typeface="Open Sans Bold"/>
                <a:cs typeface="Open Sans Bold"/>
                <a:sym typeface="Open Sans Bold"/>
              </a:rPr>
              <a:t>đạt</a:t>
            </a:r>
            <a:r>
              <a:rPr lang="en-US" sz="9881" b="1" dirty="0">
                <a:solidFill>
                  <a:srgbClr val="000000"/>
                </a:solidFill>
                <a:latin typeface="Open Sans Bold"/>
                <a:ea typeface="Open Sans Bold"/>
                <a:cs typeface="Open Sans Bold"/>
                <a:sym typeface="Open Sans Bold"/>
              </a:rPr>
              <a:t> </a:t>
            </a:r>
            <a:r>
              <a:rPr lang="en-US" sz="9881" b="1" dirty="0" err="1">
                <a:solidFill>
                  <a:srgbClr val="000000"/>
                </a:solidFill>
                <a:latin typeface="Open Sans Bold"/>
                <a:ea typeface="Open Sans Bold"/>
                <a:cs typeface="Open Sans Bold"/>
                <a:sym typeface="Open Sans Bold"/>
              </a:rPr>
              <a:t>được</a:t>
            </a:r>
            <a:endParaRPr lang="en-US" sz="9881" b="1" dirty="0">
              <a:solidFill>
                <a:srgbClr val="000000"/>
              </a:solidFill>
              <a:latin typeface="Open Sans Bold"/>
              <a:ea typeface="Open Sans Bold"/>
              <a:cs typeface="Open Sans Bold"/>
              <a:sym typeface="Open Sans Bold"/>
            </a:endParaRPr>
          </a:p>
        </p:txBody>
      </p:sp>
      <p:sp>
        <p:nvSpPr>
          <p:cNvPr id="25" name="TextBox 25"/>
          <p:cNvSpPr txBox="1"/>
          <p:nvPr/>
        </p:nvSpPr>
        <p:spPr>
          <a:xfrm>
            <a:off x="578333" y="962002"/>
            <a:ext cx="2661660" cy="1394468"/>
          </a:xfrm>
          <a:prstGeom prst="rect">
            <a:avLst/>
          </a:prstGeom>
        </p:spPr>
        <p:txBody>
          <a:bodyPr lIns="0" tIns="0" rIns="0" bIns="0" rtlCol="0" anchor="t">
            <a:spAutoFit/>
          </a:bodyPr>
          <a:lstStyle/>
          <a:p>
            <a:pPr algn="ctr">
              <a:lnSpc>
                <a:spcPts val="11339"/>
              </a:lnSpc>
              <a:spcBef>
                <a:spcPct val="0"/>
              </a:spcBef>
            </a:pPr>
            <a:r>
              <a:rPr lang="en-US" sz="8099" b="1" dirty="0">
                <a:solidFill>
                  <a:srgbClr val="000000"/>
                </a:solidFill>
                <a:latin typeface="Open Sans Bold"/>
                <a:ea typeface="Open Sans Bold"/>
                <a:cs typeface="Open Sans Bold"/>
                <a:sym typeface="Open Sans Bold"/>
              </a:rPr>
              <a:t>3</a:t>
            </a: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52</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0298" y="2607949"/>
            <a:ext cx="7981950" cy="446989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animEffect transition="in" filter="barn(inVertical)">
                                      <p:cBhvr>
                                        <p:cTn id="13" dur="500"/>
                                        <p:tgtEl>
                                          <p:spTgt spid="2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animEffect transition="in" filter="fade">
                                      <p:cBhvr>
                                        <p:cTn id="23" dur="500"/>
                                        <p:tgtEl>
                                          <p:spTgt spid="2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xEl>
                                              <p:pRg st="1" end="1"/>
                                            </p:txEl>
                                          </p:spTgt>
                                        </p:tgtEl>
                                        <p:attrNameLst>
                                          <p:attrName>style.visibility</p:attrName>
                                        </p:attrNameLst>
                                      </p:cBhvr>
                                      <p:to>
                                        <p:strVal val="visible"/>
                                      </p:to>
                                    </p:set>
                                    <p:animEffect transition="in" filter="fade">
                                      <p:cBhvr>
                                        <p:cTn id="26"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9" name="Group 9"/>
          <p:cNvGrpSpPr/>
          <p:nvPr/>
        </p:nvGrpSpPr>
        <p:grpSpPr>
          <a:xfrm>
            <a:off x="1269096" y="2041813"/>
            <a:ext cx="313541" cy="3135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735037" y="2041813"/>
            <a:ext cx="313541" cy="3135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457944" y="8092622"/>
            <a:ext cx="542088" cy="5420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480690" y="7714261"/>
            <a:ext cx="542088" cy="54208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dirty="0">
                <a:solidFill>
                  <a:srgbClr val="000000"/>
                </a:solidFill>
                <a:latin typeface="Noto Serif Display"/>
                <a:ea typeface="Noto Serif Display"/>
                <a:cs typeface="Noto Serif Display"/>
                <a:sym typeface="Noto Serif Display"/>
              </a:rPr>
              <a:t>53</a:t>
            </a:r>
          </a:p>
        </p:txBody>
      </p:sp>
      <p:sp>
        <p:nvSpPr>
          <p:cNvPr id="4" name="TextBox 3"/>
          <p:cNvSpPr txBox="1"/>
          <p:nvPr/>
        </p:nvSpPr>
        <p:spPr>
          <a:xfrm>
            <a:off x="1066800" y="1181100"/>
            <a:ext cx="16192500" cy="8463855"/>
          </a:xfrm>
          <a:prstGeom prst="rect">
            <a:avLst/>
          </a:prstGeom>
          <a:noFill/>
        </p:spPr>
        <p:txBody>
          <a:bodyPr wrap="square" rtlCol="0">
            <a:spAutoFit/>
          </a:bodyPr>
          <a:lstStyle/>
          <a:p>
            <a:pPr marL="342900" indent="-342900">
              <a:buFontTx/>
              <a:buChar char="-"/>
            </a:pPr>
            <a:r>
              <a:rPr lang="vi-VN" sz="3200" dirty="0" smtClean="0"/>
              <a:t>Sau </a:t>
            </a:r>
            <a:r>
              <a:rPr lang="vi-VN" sz="3200" dirty="0"/>
              <a:t>khi hoàn thiện thiết kế website mua bán Nữ trang, nền tảng trực tuyến đã được tối ưu hóa với các tính năng và giao </a:t>
            </a:r>
            <a:r>
              <a:rPr lang="vi-VN" sz="3200" dirty="0" smtClean="0"/>
              <a:t>diện </a:t>
            </a:r>
            <a:r>
              <a:rPr lang="vi-VN" sz="3200" dirty="0"/>
              <a:t>đầy đủ, đáp ứng nhu cầu của cả khách hàng và người </a:t>
            </a:r>
            <a:r>
              <a:rPr lang="vi-VN" sz="3200" dirty="0" smtClean="0"/>
              <a:t>bán.</a:t>
            </a:r>
            <a:endParaRPr lang="en-US" sz="3200" dirty="0" smtClean="0"/>
          </a:p>
          <a:p>
            <a:pPr marL="342900" indent="-342900">
              <a:buFontTx/>
              <a:buChar char="-"/>
            </a:pPr>
            <a:r>
              <a:rPr lang="vi-VN" sz="3200" dirty="0" smtClean="0"/>
              <a:t>Giao </a:t>
            </a:r>
            <a:r>
              <a:rPr lang="vi-VN" sz="3200" dirty="0"/>
              <a:t>diện của website được xây dựng với một phong cách tinh tế, sang trọng, phản ánh đúng đặc trưng của các sản phẩm trang sức cao cấp. </a:t>
            </a:r>
            <a:endParaRPr lang="en-US" sz="3200" dirty="0" smtClean="0"/>
          </a:p>
          <a:p>
            <a:pPr marL="342900" indent="-342900">
              <a:buFontTx/>
              <a:buChar char="-"/>
            </a:pPr>
            <a:r>
              <a:rPr lang="vi-VN" sz="3200" dirty="0" smtClean="0"/>
              <a:t>Màu </a:t>
            </a:r>
            <a:r>
              <a:rPr lang="vi-VN" sz="3200" dirty="0"/>
              <a:t>sắc chủ đạo như vàng, bạc và trắng, kết hợp với hình ảnh sắc nét của các sản phẩm, tạo nên một không gian trực tuyến vừa bắt mắt vừa chuyên nghiệp. </a:t>
            </a:r>
            <a:endParaRPr lang="en-US" sz="3200" dirty="0" smtClean="0"/>
          </a:p>
          <a:p>
            <a:pPr marL="342900" indent="-342900">
              <a:buFontTx/>
              <a:buChar char="-"/>
            </a:pPr>
            <a:r>
              <a:rPr lang="vi-VN" sz="3200" dirty="0" smtClean="0"/>
              <a:t>Các </a:t>
            </a:r>
            <a:r>
              <a:rPr lang="vi-VN" sz="3200" dirty="0"/>
              <a:t>yếu tố này giúp khách hàng cảm thấy thoải mái và tin tưởng khi khám phá các sản phẩm. Website được thiết kế với một thanh điều hướng đơn giản nhưng đầy đủ, giúp người dùng dễ dàng tiếp cận các mục như trang chủ, sản phẩm, khuyến mãi, chăm sóc khách hàng, chính sách bảo mật, và các thông tin liên hệ. </a:t>
            </a:r>
            <a:endParaRPr lang="en-US" sz="3200" dirty="0" smtClean="0"/>
          </a:p>
          <a:p>
            <a:pPr marL="342900" indent="-342900">
              <a:buFontTx/>
              <a:buChar char="-"/>
            </a:pPr>
            <a:r>
              <a:rPr lang="vi-VN" sz="3200" dirty="0" smtClean="0"/>
              <a:t>Các </a:t>
            </a:r>
            <a:r>
              <a:rPr lang="vi-VN" sz="3200" dirty="0"/>
              <a:t>danh mục sản phẩm như nhẫn, dây chuyền, bông tai, vòng tay được phân chia rõ ràng, kèm theo hình ảnh minh họa cho từng sản phẩm, giúp khách hàng dễ dàng lựa chọn và tìm kiếm sản phẩm mong muốn. Đặc biệt, chức năng tìm kiếm và bộ lọc sản phẩm cho phép người dùng chọn lựa sản phẩm theo nhiều tiêu chí như giá cả, chất liệu, kiểu dáng, hoặc phong cách, giúp quá trình mua sắm trở nên nhanh chóng và hiệu quả. </a:t>
            </a:r>
            <a:endParaRPr lang="en-US" sz="3200" dirty="0" smtClean="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ircle(in)">
                                      <p:cBhvr>
                                        <p:cTn id="27"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p:cNvSpPr/>
          <p:nvPr/>
        </p:nvSpPr>
        <p:spPr>
          <a:xfrm flipV="1">
            <a:off x="0" y="-266700"/>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4" name="Freeform 8"/>
          <p:cNvSpPr/>
          <p:nvPr/>
        </p:nvSpPr>
        <p:spPr>
          <a:xfrm flipH="1" flipV="1">
            <a:off x="8599012" y="-266701"/>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5" name="Freeform 2"/>
          <p:cNvSpPr/>
          <p:nvPr/>
        </p:nvSpPr>
        <p:spPr>
          <a:xfrm>
            <a:off x="-30480" y="8092046"/>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6">
              <a:extLst>
                <a:ext uri="{96DAC541-7B7A-43D3-8B79-37D633B846F1}">
                  <asvg:svgBlip xmlns="" xmlns:asvg="http://schemas.microsoft.com/office/drawing/2016/SVG/main" r:embed="rId3"/>
                </a:ext>
              </a:extLst>
            </a:blip>
            <a:stretch>
              <a:fillRect/>
            </a:stretch>
          </a:blipFill>
        </p:spPr>
      </p:sp>
      <p:sp>
        <p:nvSpPr>
          <p:cNvPr id="6" name="Freeform 3"/>
          <p:cNvSpPr/>
          <p:nvPr/>
        </p:nvSpPr>
        <p:spPr>
          <a:xfrm flipH="1">
            <a:off x="9144000" y="8092045"/>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6">
              <a:extLst>
                <a:ext uri="{96DAC541-7B7A-43D3-8B79-37D633B846F1}">
                  <asvg:svgBlip xmlns="" xmlns:asvg="http://schemas.microsoft.com/office/drawing/2016/SVG/main" r:embed="rId3"/>
                </a:ext>
              </a:extLst>
            </a:blip>
            <a:stretch>
              <a:fillRect/>
            </a:stretch>
          </a:blipFill>
        </p:spPr>
      </p:sp>
      <p:sp>
        <p:nvSpPr>
          <p:cNvPr id="7" name="TextBox 6"/>
          <p:cNvSpPr txBox="1"/>
          <p:nvPr/>
        </p:nvSpPr>
        <p:spPr>
          <a:xfrm>
            <a:off x="1295400" y="1485900"/>
            <a:ext cx="15621000" cy="7755969"/>
          </a:xfrm>
          <a:prstGeom prst="rect">
            <a:avLst/>
          </a:prstGeom>
          <a:noFill/>
        </p:spPr>
        <p:txBody>
          <a:bodyPr wrap="square" rtlCol="0">
            <a:spAutoFit/>
          </a:bodyPr>
          <a:lstStyle/>
          <a:p>
            <a:pPr marL="342900" indent="-342900">
              <a:buFontTx/>
              <a:buChar char="-"/>
            </a:pPr>
            <a:r>
              <a:rPr lang="vi-VN" sz="3200" dirty="0"/>
              <a:t>Chức năng giỏ hàng và thanh toán được tối ưu để đảm bảo sự thuận tiện và bảo mật cho người mua. Người dùng có thể dễ dàng thêm sản phẩm vào giỏ, kiểm tra lại các lựa chọn, thay đổi số lượng hoặc xóa sản phẩm không cần thiết. </a:t>
            </a:r>
            <a:endParaRPr lang="en-US" sz="3200" dirty="0"/>
          </a:p>
          <a:p>
            <a:pPr marL="342900" indent="-342900">
              <a:buFontTx/>
              <a:buChar char="-"/>
            </a:pPr>
            <a:r>
              <a:rPr lang="vi-VN" sz="3200" dirty="0"/>
              <a:t>Sau khi hoàn tất lựa chọn, khách hàng có thể thực hiện thanh toán một cách nhanh chóng qua nhiều phương thức như thẻ tín dụng, ví điện tử hoặc chuyển khoản ngân hàng. </a:t>
            </a:r>
            <a:endParaRPr lang="en-US" sz="3200" dirty="0"/>
          </a:p>
          <a:p>
            <a:pPr marL="342900" indent="-342900">
              <a:buFontTx/>
              <a:buChar char="-"/>
            </a:pPr>
            <a:r>
              <a:rPr lang="vi-VN" sz="3200" dirty="0"/>
              <a:t>Tính năng theo dõi đơn hàng được tích hợp, cho phép khách hàng kiểm tra tình trạng đơn hàng từ lúc đặt mua cho đến khi sản phẩm được giao đến tận tay. </a:t>
            </a:r>
            <a:endParaRPr lang="en-US" sz="3200" dirty="0"/>
          </a:p>
          <a:p>
            <a:pPr marL="342900" indent="-342900">
              <a:buFontTx/>
              <a:buChar char="-"/>
            </a:pPr>
            <a:r>
              <a:rPr lang="vi-VN" sz="3200" dirty="0"/>
              <a:t>Phần quản lý tài khoản người dùng cũng được chú trọng, giúp khách hàng lưu trữ thông tin cá nhân, theo dõi lịch sử mua hàng và dễ dàng cập nhật các thông tin khi cần thiết. </a:t>
            </a:r>
            <a:endParaRPr lang="en-US" sz="3200" dirty="0"/>
          </a:p>
          <a:p>
            <a:pPr marL="342900" indent="-342900">
              <a:buFontTx/>
              <a:buChar char="-"/>
            </a:pPr>
            <a:r>
              <a:rPr lang="vi-VN" sz="3200" dirty="0"/>
              <a:t>Website còn tích hợp hệ thống hỗ trợ khách hàng qua live chat hoặc email, giúp giải đáp nhanh chóng mọi thắc mắc của người mua về sản phẩm, đơn hàng, hoặc chính sách bảo hành, đổi trả. Các chính sách này được trình bày rõ ràng trên website để khách hàng có thể dễ dàng tham khảo và yên tâm hơn khi mua sắm.</a:t>
            </a:r>
            <a:endParaRPr lang="en-US" sz="3200" dirty="0"/>
          </a:p>
          <a:p>
            <a:endParaRPr lang="en-US" dirty="0"/>
          </a:p>
        </p:txBody>
      </p:sp>
      <p:sp>
        <p:nvSpPr>
          <p:cNvPr id="9" name="TextBox 24"/>
          <p:cNvSpPr txBox="1"/>
          <p:nvPr/>
        </p:nvSpPr>
        <p:spPr>
          <a:xfrm>
            <a:off x="17259300" y="9210675"/>
            <a:ext cx="419100" cy="335413"/>
          </a:xfrm>
          <a:prstGeom prst="rect">
            <a:avLst/>
          </a:prstGeom>
        </p:spPr>
        <p:txBody>
          <a:bodyPr wrap="square" lIns="0" tIns="0" rIns="0" bIns="0" rtlCol="0" anchor="t">
            <a:spAutoFit/>
          </a:bodyPr>
          <a:lstStyle/>
          <a:p>
            <a:pPr algn="ctr">
              <a:lnSpc>
                <a:spcPts val="2800"/>
              </a:lnSpc>
              <a:spcBef>
                <a:spcPct val="0"/>
              </a:spcBef>
            </a:pPr>
            <a:r>
              <a:rPr lang="en-US" sz="2000" dirty="0" smtClean="0">
                <a:solidFill>
                  <a:srgbClr val="000000"/>
                </a:solidFill>
                <a:latin typeface="Noto Serif Display"/>
                <a:ea typeface="Noto Serif Display"/>
                <a:cs typeface="Noto Serif Display"/>
                <a:sym typeface="Noto Serif Display"/>
              </a:rPr>
              <a:t>54</a:t>
            </a:r>
            <a:endParaRPr lang="en-US" sz="2000" dirty="0">
              <a:solidFill>
                <a:srgbClr val="000000"/>
              </a:solidFill>
              <a:latin typeface="Noto Serif Display"/>
              <a:ea typeface="Noto Serif Display"/>
              <a:cs typeface="Noto Serif Display"/>
              <a:sym typeface="Noto Serif Display"/>
            </a:endParaRPr>
          </a:p>
        </p:txBody>
      </p:sp>
    </p:spTree>
    <p:extLst>
      <p:ext uri="{BB962C8B-B14F-4D97-AF65-F5344CB8AC3E}">
        <p14:creationId xmlns:p14="http://schemas.microsoft.com/office/powerpoint/2010/main" val="631608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9" name="Group 9"/>
          <p:cNvGrpSpPr/>
          <p:nvPr/>
        </p:nvGrpSpPr>
        <p:grpSpPr>
          <a:xfrm>
            <a:off x="1269096" y="2041813"/>
            <a:ext cx="313541" cy="3135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735037" y="2041813"/>
            <a:ext cx="313541" cy="3135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457944" y="8092622"/>
            <a:ext cx="542088" cy="5420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480690" y="7714261"/>
            <a:ext cx="542088" cy="54208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1028700" y="734017"/>
            <a:ext cx="3041385" cy="2615591"/>
          </a:xfrm>
          <a:custGeom>
            <a:avLst/>
            <a:gdLst/>
            <a:ahLst/>
            <a:cxnLst/>
            <a:rect l="l" t="t" r="r" b="b"/>
            <a:pathLst>
              <a:path w="3041385" h="2615591">
                <a:moveTo>
                  <a:pt x="0" y="0"/>
                </a:moveTo>
                <a:lnTo>
                  <a:pt x="3041385" y="0"/>
                </a:lnTo>
                <a:lnTo>
                  <a:pt x="3041385" y="2615591"/>
                </a:lnTo>
                <a:lnTo>
                  <a:pt x="0" y="261559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22" name="Group 22"/>
          <p:cNvGrpSpPr/>
          <p:nvPr/>
        </p:nvGrpSpPr>
        <p:grpSpPr>
          <a:xfrm>
            <a:off x="10145722" y="5143500"/>
            <a:ext cx="6334968" cy="4554521"/>
            <a:chOff x="0" y="0"/>
            <a:chExt cx="1130539" cy="812800"/>
          </a:xfrm>
        </p:grpSpPr>
        <p:sp>
          <p:nvSpPr>
            <p:cNvPr id="23" name="Freeform 23"/>
            <p:cNvSpPr/>
            <p:nvPr/>
          </p:nvSpPr>
          <p:spPr>
            <a:xfrm>
              <a:off x="0" y="0"/>
              <a:ext cx="1130539" cy="812800"/>
            </a:xfrm>
            <a:custGeom>
              <a:avLst/>
              <a:gdLst/>
              <a:ahLst/>
              <a:cxnLst/>
              <a:rect l="l" t="t" r="r" b="b"/>
              <a:pathLst>
                <a:path w="1130539" h="812800">
                  <a:moveTo>
                    <a:pt x="28108" y="0"/>
                  </a:moveTo>
                  <a:lnTo>
                    <a:pt x="1102430" y="0"/>
                  </a:lnTo>
                  <a:cubicBezTo>
                    <a:pt x="1109885" y="0"/>
                    <a:pt x="1117035" y="2961"/>
                    <a:pt x="1122306" y="8233"/>
                  </a:cubicBezTo>
                  <a:cubicBezTo>
                    <a:pt x="1127577" y="13504"/>
                    <a:pt x="1130539" y="20653"/>
                    <a:pt x="1130539" y="28108"/>
                  </a:cubicBezTo>
                  <a:lnTo>
                    <a:pt x="1130539" y="784692"/>
                  </a:lnTo>
                  <a:cubicBezTo>
                    <a:pt x="1130539" y="792147"/>
                    <a:pt x="1127577" y="799296"/>
                    <a:pt x="1122306" y="804567"/>
                  </a:cubicBezTo>
                  <a:cubicBezTo>
                    <a:pt x="1117035" y="809839"/>
                    <a:pt x="1109885" y="812800"/>
                    <a:pt x="1102430" y="812800"/>
                  </a:cubicBezTo>
                  <a:lnTo>
                    <a:pt x="28108" y="812800"/>
                  </a:lnTo>
                  <a:cubicBezTo>
                    <a:pt x="20653" y="812800"/>
                    <a:pt x="13504" y="809839"/>
                    <a:pt x="8233" y="804567"/>
                  </a:cubicBezTo>
                  <a:cubicBezTo>
                    <a:pt x="2961" y="799296"/>
                    <a:pt x="0" y="792147"/>
                    <a:pt x="0" y="784692"/>
                  </a:cubicBezTo>
                  <a:lnTo>
                    <a:pt x="0" y="28108"/>
                  </a:lnTo>
                  <a:cubicBezTo>
                    <a:pt x="0" y="20653"/>
                    <a:pt x="2961" y="13504"/>
                    <a:pt x="8233" y="8233"/>
                  </a:cubicBezTo>
                  <a:cubicBezTo>
                    <a:pt x="13504" y="2961"/>
                    <a:pt x="20653" y="0"/>
                    <a:pt x="28108" y="0"/>
                  </a:cubicBezTo>
                  <a:close/>
                </a:path>
              </a:pathLst>
            </a:custGeom>
            <a:solidFill>
              <a:srgbClr val="000000">
                <a:alpha val="0"/>
              </a:srgbClr>
            </a:solidFill>
            <a:ln w="12700">
              <a:solidFill>
                <a:srgbClr val="000000"/>
              </a:solidFill>
            </a:ln>
          </p:spPr>
        </p:sp>
      </p:grpSp>
      <p:sp>
        <p:nvSpPr>
          <p:cNvPr id="24" name="TextBox 24"/>
          <p:cNvSpPr txBox="1"/>
          <p:nvPr/>
        </p:nvSpPr>
        <p:spPr>
          <a:xfrm>
            <a:off x="17259300" y="9210675"/>
            <a:ext cx="342900" cy="335413"/>
          </a:xfrm>
          <a:prstGeom prst="rect">
            <a:avLst/>
          </a:prstGeom>
        </p:spPr>
        <p:txBody>
          <a:bodyPr wrap="square" lIns="0" tIns="0" rIns="0" bIns="0" rtlCol="0" anchor="t">
            <a:spAutoFit/>
          </a:bodyPr>
          <a:lstStyle/>
          <a:p>
            <a:pPr algn="ctr">
              <a:lnSpc>
                <a:spcPts val="2800"/>
              </a:lnSpc>
              <a:spcBef>
                <a:spcPct val="0"/>
              </a:spcBef>
            </a:pPr>
            <a:r>
              <a:rPr lang="en-US" sz="2000" dirty="0" smtClean="0">
                <a:solidFill>
                  <a:srgbClr val="000000"/>
                </a:solidFill>
                <a:latin typeface="Noto Serif Display"/>
                <a:ea typeface="Noto Serif Display"/>
                <a:cs typeface="Noto Serif Display"/>
                <a:sym typeface="Noto Serif Display"/>
              </a:rPr>
              <a:t>55</a:t>
            </a:r>
            <a:endParaRPr lang="en-US" sz="2000" dirty="0">
              <a:solidFill>
                <a:srgbClr val="000000"/>
              </a:solidFill>
              <a:latin typeface="Noto Serif Display"/>
              <a:ea typeface="Noto Serif Display"/>
              <a:cs typeface="Noto Serif Display"/>
              <a:sym typeface="Noto Serif Display"/>
            </a:endParaRPr>
          </a:p>
        </p:txBody>
      </p:sp>
      <p:sp>
        <p:nvSpPr>
          <p:cNvPr id="25" name="TextBox 25"/>
          <p:cNvSpPr txBox="1"/>
          <p:nvPr/>
        </p:nvSpPr>
        <p:spPr>
          <a:xfrm>
            <a:off x="882099" y="1281401"/>
            <a:ext cx="3334588" cy="1368424"/>
          </a:xfrm>
          <a:prstGeom prst="rect">
            <a:avLst/>
          </a:prstGeom>
        </p:spPr>
        <p:txBody>
          <a:bodyPr lIns="0" tIns="0" rIns="0" bIns="0" rtlCol="0" anchor="t">
            <a:spAutoFit/>
          </a:bodyPr>
          <a:lstStyle/>
          <a:p>
            <a:pPr algn="ctr">
              <a:lnSpc>
                <a:spcPts val="11200"/>
              </a:lnSpc>
              <a:spcBef>
                <a:spcPct val="0"/>
              </a:spcBef>
            </a:pPr>
            <a:r>
              <a:rPr lang="en-US" sz="8000" b="1" dirty="0">
                <a:solidFill>
                  <a:srgbClr val="000000"/>
                </a:solidFill>
                <a:latin typeface="Open Sans Bold"/>
                <a:ea typeface="Open Sans Bold"/>
                <a:cs typeface="Open Sans Bold"/>
                <a:sym typeface="Open Sans Bold"/>
              </a:rPr>
              <a:t>4</a:t>
            </a:r>
          </a:p>
        </p:txBody>
      </p:sp>
      <p:sp>
        <p:nvSpPr>
          <p:cNvPr id="26" name="TextBox 26"/>
          <p:cNvSpPr txBox="1"/>
          <p:nvPr/>
        </p:nvSpPr>
        <p:spPr>
          <a:xfrm>
            <a:off x="4459895" y="1879888"/>
            <a:ext cx="9983530" cy="2964648"/>
          </a:xfrm>
          <a:prstGeom prst="rect">
            <a:avLst/>
          </a:prstGeom>
        </p:spPr>
        <p:txBody>
          <a:bodyPr lIns="0" tIns="0" rIns="0" bIns="0" rtlCol="0" anchor="t">
            <a:spAutoFit/>
          </a:bodyPr>
          <a:lstStyle/>
          <a:p>
            <a:pPr algn="ctr">
              <a:lnSpc>
                <a:spcPts val="11624"/>
              </a:lnSpc>
            </a:pPr>
            <a:r>
              <a:rPr lang="en-US" sz="8303" b="1" dirty="0" err="1">
                <a:solidFill>
                  <a:srgbClr val="000000"/>
                </a:solidFill>
                <a:latin typeface="Open Sans Bold"/>
                <a:ea typeface="Open Sans Bold"/>
                <a:cs typeface="Open Sans Bold"/>
                <a:sym typeface="Open Sans Bold"/>
              </a:rPr>
              <a:t>Kết</a:t>
            </a:r>
            <a:r>
              <a:rPr lang="en-US" sz="8303" b="1" dirty="0">
                <a:solidFill>
                  <a:srgbClr val="000000"/>
                </a:solidFill>
                <a:latin typeface="Open Sans Bold"/>
                <a:ea typeface="Open Sans Bold"/>
                <a:cs typeface="Open Sans Bold"/>
                <a:sym typeface="Open Sans Bold"/>
              </a:rPr>
              <a:t> </a:t>
            </a:r>
            <a:r>
              <a:rPr lang="en-US" sz="8303" b="1" dirty="0" err="1">
                <a:solidFill>
                  <a:srgbClr val="000000"/>
                </a:solidFill>
                <a:latin typeface="Open Sans Bold"/>
                <a:ea typeface="Open Sans Bold"/>
                <a:cs typeface="Open Sans Bold"/>
                <a:sym typeface="Open Sans Bold"/>
              </a:rPr>
              <a:t>luận</a:t>
            </a:r>
            <a:r>
              <a:rPr lang="en-US" sz="8303" b="1" dirty="0">
                <a:solidFill>
                  <a:srgbClr val="000000"/>
                </a:solidFill>
                <a:latin typeface="Open Sans Bold"/>
                <a:ea typeface="Open Sans Bold"/>
                <a:cs typeface="Open Sans Bold"/>
                <a:sym typeface="Open Sans Bold"/>
              </a:rPr>
              <a:t> </a:t>
            </a:r>
            <a:r>
              <a:rPr lang="en-US" sz="8303" b="1" dirty="0" err="1">
                <a:solidFill>
                  <a:srgbClr val="000000"/>
                </a:solidFill>
                <a:latin typeface="Open Sans Bold"/>
                <a:ea typeface="Open Sans Bold"/>
                <a:cs typeface="Open Sans Bold"/>
                <a:sym typeface="Open Sans Bold"/>
              </a:rPr>
              <a:t>và</a:t>
            </a:r>
            <a:endParaRPr lang="en-US" sz="8303" b="1" dirty="0">
              <a:solidFill>
                <a:srgbClr val="000000"/>
              </a:solidFill>
              <a:latin typeface="Open Sans Bold"/>
              <a:ea typeface="Open Sans Bold"/>
              <a:cs typeface="Open Sans Bold"/>
              <a:sym typeface="Open Sans Bold"/>
            </a:endParaRPr>
          </a:p>
          <a:p>
            <a:pPr algn="ctr">
              <a:lnSpc>
                <a:spcPts val="12263"/>
              </a:lnSpc>
              <a:spcBef>
                <a:spcPct val="0"/>
              </a:spcBef>
            </a:pPr>
            <a:r>
              <a:rPr lang="en-US" sz="8759" b="1" dirty="0">
                <a:solidFill>
                  <a:srgbClr val="000000"/>
                </a:solidFill>
                <a:latin typeface="Open Sans Bold"/>
                <a:ea typeface="Open Sans Bold"/>
                <a:cs typeface="Open Sans Bold"/>
                <a:sym typeface="Open Sans Bold"/>
              </a:rPr>
              <a:t> </a:t>
            </a:r>
            <a:r>
              <a:rPr lang="en-US" sz="8759" b="1" dirty="0" err="1">
                <a:solidFill>
                  <a:srgbClr val="000000"/>
                </a:solidFill>
                <a:latin typeface="Open Sans Bold"/>
                <a:ea typeface="Open Sans Bold"/>
                <a:cs typeface="Open Sans Bold"/>
                <a:sym typeface="Open Sans Bold"/>
              </a:rPr>
              <a:t>hướng</a:t>
            </a:r>
            <a:r>
              <a:rPr lang="en-US" sz="8759" b="1" dirty="0">
                <a:solidFill>
                  <a:srgbClr val="000000"/>
                </a:solidFill>
                <a:latin typeface="Open Sans Bold"/>
                <a:ea typeface="Open Sans Bold"/>
                <a:cs typeface="Open Sans Bold"/>
                <a:sym typeface="Open Sans Bold"/>
              </a:rPr>
              <a:t> </a:t>
            </a:r>
            <a:r>
              <a:rPr lang="en-US" sz="8759" b="1" dirty="0" err="1">
                <a:solidFill>
                  <a:srgbClr val="000000"/>
                </a:solidFill>
                <a:latin typeface="Open Sans Bold"/>
                <a:ea typeface="Open Sans Bold"/>
                <a:cs typeface="Open Sans Bold"/>
                <a:sym typeface="Open Sans Bold"/>
              </a:rPr>
              <a:t>phát</a:t>
            </a:r>
            <a:r>
              <a:rPr lang="en-US" sz="8759" b="1" dirty="0">
                <a:solidFill>
                  <a:srgbClr val="000000"/>
                </a:solidFill>
                <a:latin typeface="Open Sans Bold"/>
                <a:ea typeface="Open Sans Bold"/>
                <a:cs typeface="Open Sans Bold"/>
                <a:sym typeface="Open Sans Bold"/>
              </a:rPr>
              <a:t> </a:t>
            </a:r>
            <a:r>
              <a:rPr lang="en-US" sz="8759" b="1" dirty="0" err="1">
                <a:solidFill>
                  <a:srgbClr val="000000"/>
                </a:solidFill>
                <a:latin typeface="Open Sans Bold"/>
                <a:ea typeface="Open Sans Bold"/>
                <a:cs typeface="Open Sans Bold"/>
                <a:sym typeface="Open Sans Bold"/>
              </a:rPr>
              <a:t>triển</a:t>
            </a:r>
            <a:endParaRPr lang="en-US" sz="8759" b="1" dirty="0">
              <a:solidFill>
                <a:srgbClr val="000000"/>
              </a:solidFill>
              <a:latin typeface="Open Sans Bold"/>
              <a:ea typeface="Open Sans Bold"/>
              <a:cs typeface="Open Sans Bold"/>
              <a:sym typeface="Open Sans Bold"/>
            </a:endParaRPr>
          </a:p>
        </p:txBody>
      </p:sp>
      <p:grpSp>
        <p:nvGrpSpPr>
          <p:cNvPr id="27" name="Group 27"/>
          <p:cNvGrpSpPr/>
          <p:nvPr/>
        </p:nvGrpSpPr>
        <p:grpSpPr>
          <a:xfrm>
            <a:off x="2255605" y="5143500"/>
            <a:ext cx="6334968" cy="4554521"/>
            <a:chOff x="0" y="0"/>
            <a:chExt cx="1130539" cy="812800"/>
          </a:xfrm>
        </p:grpSpPr>
        <p:sp>
          <p:nvSpPr>
            <p:cNvPr id="28" name="Freeform 28"/>
            <p:cNvSpPr/>
            <p:nvPr/>
          </p:nvSpPr>
          <p:spPr>
            <a:xfrm>
              <a:off x="0" y="0"/>
              <a:ext cx="1130539" cy="812800"/>
            </a:xfrm>
            <a:custGeom>
              <a:avLst/>
              <a:gdLst/>
              <a:ahLst/>
              <a:cxnLst/>
              <a:rect l="l" t="t" r="r" b="b"/>
              <a:pathLst>
                <a:path w="1130539" h="812800">
                  <a:moveTo>
                    <a:pt x="28108" y="0"/>
                  </a:moveTo>
                  <a:lnTo>
                    <a:pt x="1102430" y="0"/>
                  </a:lnTo>
                  <a:cubicBezTo>
                    <a:pt x="1109885" y="0"/>
                    <a:pt x="1117035" y="2961"/>
                    <a:pt x="1122306" y="8233"/>
                  </a:cubicBezTo>
                  <a:cubicBezTo>
                    <a:pt x="1127577" y="13504"/>
                    <a:pt x="1130539" y="20653"/>
                    <a:pt x="1130539" y="28108"/>
                  </a:cubicBezTo>
                  <a:lnTo>
                    <a:pt x="1130539" y="784692"/>
                  </a:lnTo>
                  <a:cubicBezTo>
                    <a:pt x="1130539" y="792147"/>
                    <a:pt x="1127577" y="799296"/>
                    <a:pt x="1122306" y="804567"/>
                  </a:cubicBezTo>
                  <a:cubicBezTo>
                    <a:pt x="1117035" y="809839"/>
                    <a:pt x="1109885" y="812800"/>
                    <a:pt x="1102430" y="812800"/>
                  </a:cubicBezTo>
                  <a:lnTo>
                    <a:pt x="28108" y="812800"/>
                  </a:lnTo>
                  <a:cubicBezTo>
                    <a:pt x="20653" y="812800"/>
                    <a:pt x="13504" y="809839"/>
                    <a:pt x="8233" y="804567"/>
                  </a:cubicBezTo>
                  <a:cubicBezTo>
                    <a:pt x="2961" y="799296"/>
                    <a:pt x="0" y="792147"/>
                    <a:pt x="0" y="784692"/>
                  </a:cubicBezTo>
                  <a:lnTo>
                    <a:pt x="0" y="28108"/>
                  </a:lnTo>
                  <a:cubicBezTo>
                    <a:pt x="0" y="20653"/>
                    <a:pt x="2961" y="13504"/>
                    <a:pt x="8233" y="8233"/>
                  </a:cubicBezTo>
                  <a:cubicBezTo>
                    <a:pt x="13504" y="2961"/>
                    <a:pt x="20653" y="0"/>
                    <a:pt x="28108" y="0"/>
                  </a:cubicBezTo>
                  <a:close/>
                </a:path>
              </a:pathLst>
            </a:custGeom>
            <a:solidFill>
              <a:srgbClr val="000000">
                <a:alpha val="0"/>
              </a:srgbClr>
            </a:solidFill>
            <a:ln w="12700">
              <a:solidFill>
                <a:srgbClr val="000000"/>
              </a:solidFill>
            </a:ln>
          </p:spPr>
        </p:sp>
      </p:gr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9094" y="5066602"/>
            <a:ext cx="7468701" cy="4845286"/>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0128" y="5005148"/>
            <a:ext cx="7032650" cy="495062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animEffect transition="in" filter="barn(inVertical)">
                                      <p:cBhvr>
                                        <p:cTn id="13" dur="500"/>
                                        <p:tgtEl>
                                          <p:spTgt spid="2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xEl>
                                              <p:pRg st="0" end="0"/>
                                            </p:txEl>
                                          </p:spTgt>
                                        </p:tgtEl>
                                        <p:attrNameLst>
                                          <p:attrName>style.visibility</p:attrName>
                                        </p:attrNameLst>
                                      </p:cBhvr>
                                      <p:to>
                                        <p:strVal val="visible"/>
                                      </p:to>
                                    </p:set>
                                    <p:animEffect transition="in" filter="fade">
                                      <p:cBhvr>
                                        <p:cTn id="28" dur="500"/>
                                        <p:tgtEl>
                                          <p:spTgt spid="26">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xEl>
                                              <p:pRg st="1" end="1"/>
                                            </p:txEl>
                                          </p:spTgt>
                                        </p:tgtEl>
                                        <p:attrNameLst>
                                          <p:attrName>style.visibility</p:attrName>
                                        </p:attrNameLst>
                                      </p:cBhvr>
                                      <p:to>
                                        <p:strVal val="visible"/>
                                      </p:to>
                                    </p:set>
                                    <p:animEffect transition="in" filter="fade">
                                      <p:cBhvr>
                                        <p:cTn id="31"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9" name="Group 9"/>
          <p:cNvGrpSpPr/>
          <p:nvPr/>
        </p:nvGrpSpPr>
        <p:grpSpPr>
          <a:xfrm>
            <a:off x="1269096" y="2041813"/>
            <a:ext cx="313541" cy="3135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735037" y="2041813"/>
            <a:ext cx="313541" cy="3135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457944" y="8092622"/>
            <a:ext cx="542088" cy="5420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480690" y="7714261"/>
            <a:ext cx="542088" cy="54208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2904916" y="1286612"/>
            <a:ext cx="13383301" cy="8273313"/>
          </a:xfrm>
          <a:custGeom>
            <a:avLst/>
            <a:gdLst/>
            <a:ahLst/>
            <a:cxnLst/>
            <a:rect l="l" t="t" r="r" b="b"/>
            <a:pathLst>
              <a:path w="13383301" h="8273313">
                <a:moveTo>
                  <a:pt x="0" y="0"/>
                </a:moveTo>
                <a:lnTo>
                  <a:pt x="13383301" y="0"/>
                </a:lnTo>
                <a:lnTo>
                  <a:pt x="13383301" y="8273313"/>
                </a:lnTo>
                <a:lnTo>
                  <a:pt x="0" y="827331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4" name="TextBox 24"/>
          <p:cNvSpPr txBox="1"/>
          <p:nvPr/>
        </p:nvSpPr>
        <p:spPr>
          <a:xfrm>
            <a:off x="17259300" y="9210675"/>
            <a:ext cx="351196" cy="335413"/>
          </a:xfrm>
          <a:prstGeom prst="rect">
            <a:avLst/>
          </a:prstGeom>
        </p:spPr>
        <p:txBody>
          <a:bodyPr wrap="square" lIns="0" tIns="0" rIns="0" bIns="0" rtlCol="0" anchor="t">
            <a:spAutoFit/>
          </a:bodyPr>
          <a:lstStyle/>
          <a:p>
            <a:pPr algn="ctr">
              <a:lnSpc>
                <a:spcPts val="2800"/>
              </a:lnSpc>
              <a:spcBef>
                <a:spcPct val="0"/>
              </a:spcBef>
            </a:pPr>
            <a:r>
              <a:rPr lang="en-US" sz="2000" dirty="0" smtClean="0">
                <a:solidFill>
                  <a:srgbClr val="000000"/>
                </a:solidFill>
                <a:latin typeface="Noto Serif Display"/>
                <a:ea typeface="Noto Serif Display"/>
                <a:cs typeface="Noto Serif Display"/>
                <a:sym typeface="Noto Serif Display"/>
              </a:rPr>
              <a:t>56</a:t>
            </a:r>
            <a:endParaRPr lang="en-US" sz="2000" dirty="0">
              <a:solidFill>
                <a:srgbClr val="000000"/>
              </a:solidFill>
              <a:latin typeface="Noto Serif Display"/>
              <a:ea typeface="Noto Serif Display"/>
              <a:cs typeface="Noto Serif Display"/>
              <a:sym typeface="Noto Serif Display"/>
            </a:endParaRPr>
          </a:p>
        </p:txBody>
      </p:sp>
      <p:sp>
        <p:nvSpPr>
          <p:cNvPr id="25" name="TextBox 25"/>
          <p:cNvSpPr txBox="1"/>
          <p:nvPr/>
        </p:nvSpPr>
        <p:spPr>
          <a:xfrm>
            <a:off x="7658890" y="1714972"/>
            <a:ext cx="3124574" cy="914860"/>
          </a:xfrm>
          <a:prstGeom prst="rect">
            <a:avLst/>
          </a:prstGeom>
        </p:spPr>
        <p:txBody>
          <a:bodyPr lIns="0" tIns="0" rIns="0" bIns="0" rtlCol="0" anchor="t">
            <a:spAutoFit/>
          </a:bodyPr>
          <a:lstStyle/>
          <a:p>
            <a:pPr algn="ctr">
              <a:lnSpc>
                <a:spcPts val="7461"/>
              </a:lnSpc>
              <a:spcBef>
                <a:spcPct val="0"/>
              </a:spcBef>
            </a:pPr>
            <a:r>
              <a:rPr lang="en-US" sz="5329" dirty="0">
                <a:solidFill>
                  <a:srgbClr val="000000"/>
                </a:solidFill>
                <a:latin typeface="Open Sans"/>
                <a:ea typeface="Open Sans"/>
                <a:cs typeface="Open Sans"/>
                <a:sym typeface="Open Sans"/>
              </a:rPr>
              <a:t>KẾT LUẬN</a:t>
            </a:r>
          </a:p>
        </p:txBody>
      </p:sp>
      <p:sp>
        <p:nvSpPr>
          <p:cNvPr id="26" name="TextBox 26"/>
          <p:cNvSpPr txBox="1"/>
          <p:nvPr/>
        </p:nvSpPr>
        <p:spPr>
          <a:xfrm>
            <a:off x="4363288" y="2667156"/>
            <a:ext cx="10958896" cy="1644069"/>
          </a:xfrm>
          <a:prstGeom prst="rect">
            <a:avLst/>
          </a:prstGeom>
        </p:spPr>
        <p:txBody>
          <a:bodyPr lIns="0" tIns="0" rIns="0" bIns="0" rtlCol="0" anchor="t">
            <a:spAutoFit/>
          </a:bodyPr>
          <a:lstStyle/>
          <a:p>
            <a:pPr marL="679622" lvl="1" indent="-339811" algn="l">
              <a:lnSpc>
                <a:spcPts val="4406"/>
              </a:lnSpc>
              <a:buFont typeface="Arial"/>
              <a:buChar char="•"/>
            </a:pPr>
            <a:r>
              <a:rPr lang="en-US" sz="3147" dirty="0" err="1">
                <a:solidFill>
                  <a:srgbClr val="000000"/>
                </a:solidFill>
                <a:latin typeface="Open Sans"/>
                <a:ea typeface="Open Sans"/>
                <a:cs typeface="Open Sans"/>
                <a:sym typeface="Open Sans"/>
              </a:rPr>
              <a:t>Hoàn</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thành</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thiết</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kế</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và</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mô</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tả</a:t>
            </a:r>
            <a:r>
              <a:rPr lang="en-US" sz="3147" dirty="0">
                <a:solidFill>
                  <a:srgbClr val="000000"/>
                </a:solidFill>
                <a:latin typeface="Open Sans"/>
                <a:ea typeface="Open Sans"/>
                <a:cs typeface="Open Sans"/>
                <a:sym typeface="Open Sans"/>
              </a:rPr>
              <a:t> wed.</a:t>
            </a:r>
          </a:p>
          <a:p>
            <a:pPr marL="679622" lvl="1" indent="-339811" algn="l">
              <a:lnSpc>
                <a:spcPts val="4406"/>
              </a:lnSpc>
              <a:buFont typeface="Arial"/>
              <a:buChar char="•"/>
            </a:pPr>
            <a:r>
              <a:rPr lang="en-US" sz="3147" dirty="0" err="1">
                <a:solidFill>
                  <a:srgbClr val="000000"/>
                </a:solidFill>
                <a:latin typeface="Open Sans"/>
                <a:ea typeface="Open Sans"/>
                <a:cs typeface="Open Sans"/>
                <a:sym typeface="Open Sans"/>
              </a:rPr>
              <a:t>Có</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thể</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sử</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dụng</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được</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và</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đầy</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đủ</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các</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chức</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năng</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đã</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đề</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ra.</a:t>
            </a:r>
            <a:endParaRPr lang="en-US" sz="3147" dirty="0">
              <a:solidFill>
                <a:srgbClr val="000000"/>
              </a:solidFill>
              <a:latin typeface="Open Sans"/>
              <a:ea typeface="Open Sans"/>
              <a:cs typeface="Open Sans"/>
              <a:sym typeface="Open Sans"/>
            </a:endParaRPr>
          </a:p>
          <a:p>
            <a:pPr marL="679622" lvl="1" indent="-339811" algn="l">
              <a:lnSpc>
                <a:spcPts val="4406"/>
              </a:lnSpc>
              <a:spcBef>
                <a:spcPct val="0"/>
              </a:spcBef>
              <a:buFont typeface="Arial"/>
              <a:buChar char="•"/>
            </a:pPr>
            <a:r>
              <a:rPr lang="en-US" sz="3147" dirty="0" err="1">
                <a:solidFill>
                  <a:srgbClr val="000000"/>
                </a:solidFill>
                <a:latin typeface="Open Sans"/>
                <a:ea typeface="Open Sans"/>
                <a:cs typeface="Open Sans"/>
                <a:sym typeface="Open Sans"/>
              </a:rPr>
              <a:t>Giao</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diện</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đơn</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giản</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dễ</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sử</a:t>
            </a:r>
            <a:r>
              <a:rPr lang="en-US" sz="3147" dirty="0">
                <a:solidFill>
                  <a:srgbClr val="000000"/>
                </a:solidFill>
                <a:latin typeface="Open Sans"/>
                <a:ea typeface="Open Sans"/>
                <a:cs typeface="Open Sans"/>
                <a:sym typeface="Open Sans"/>
              </a:rPr>
              <a:t> </a:t>
            </a:r>
            <a:r>
              <a:rPr lang="en-US" sz="3147" dirty="0" err="1">
                <a:solidFill>
                  <a:srgbClr val="000000"/>
                </a:solidFill>
                <a:latin typeface="Open Sans"/>
                <a:ea typeface="Open Sans"/>
                <a:cs typeface="Open Sans"/>
                <a:sym typeface="Open Sans"/>
              </a:rPr>
              <a:t>dụng</a:t>
            </a:r>
            <a:r>
              <a:rPr lang="en-US" sz="3147" dirty="0">
                <a:solidFill>
                  <a:srgbClr val="000000"/>
                </a:solidFill>
                <a:latin typeface="Open Sans"/>
                <a:ea typeface="Open Sans"/>
                <a:cs typeface="Open Sans"/>
                <a:sym typeface="Open Sans"/>
              </a:rPr>
              <a:t>.</a:t>
            </a: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7366" y="4390138"/>
            <a:ext cx="10058400" cy="483962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barn(inVertical)">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circle(in)">
                                      <p:cBhvr>
                                        <p:cTn id="12" dur="2000"/>
                                        <p:tgtEl>
                                          <p:spTgt spid="26">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26">
                                            <p:txEl>
                                              <p:pRg st="1" end="1"/>
                                            </p:txEl>
                                          </p:spTgt>
                                        </p:tgtEl>
                                        <p:attrNameLst>
                                          <p:attrName>style.visibility</p:attrName>
                                        </p:attrNameLst>
                                      </p:cBhvr>
                                      <p:to>
                                        <p:strVal val="visible"/>
                                      </p:to>
                                    </p:set>
                                    <p:animEffect transition="in" filter="circle(in)">
                                      <p:cBhvr>
                                        <p:cTn id="15" dur="2000"/>
                                        <p:tgtEl>
                                          <p:spTgt spid="26">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26">
                                            <p:txEl>
                                              <p:pRg st="2" end="2"/>
                                            </p:txEl>
                                          </p:spTgt>
                                        </p:tgtEl>
                                        <p:attrNameLst>
                                          <p:attrName>style.visibility</p:attrName>
                                        </p:attrNameLst>
                                      </p:cBhvr>
                                      <p:to>
                                        <p:strVal val="visible"/>
                                      </p:to>
                                    </p:set>
                                    <p:animEffect transition="in" filter="circle(in)">
                                      <p:cBhvr>
                                        <p:cTn id="18" dur="2000"/>
                                        <p:tgtEl>
                                          <p:spTgt spid="2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77971" y="-253567"/>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9" name="Group 9"/>
          <p:cNvGrpSpPr/>
          <p:nvPr/>
        </p:nvGrpSpPr>
        <p:grpSpPr>
          <a:xfrm>
            <a:off x="1269096" y="2041813"/>
            <a:ext cx="313541" cy="3135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735037" y="2041813"/>
            <a:ext cx="313541" cy="3135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457944" y="8092622"/>
            <a:ext cx="542088" cy="5420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480690" y="7714261"/>
            <a:ext cx="542088" cy="54208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7259299" y="9210675"/>
            <a:ext cx="437177" cy="335413"/>
          </a:xfrm>
          <a:prstGeom prst="rect">
            <a:avLst/>
          </a:prstGeom>
        </p:spPr>
        <p:txBody>
          <a:bodyPr wrap="square" lIns="0" tIns="0" rIns="0" bIns="0" rtlCol="0" anchor="t">
            <a:spAutoFit/>
          </a:bodyPr>
          <a:lstStyle/>
          <a:p>
            <a:pPr algn="ctr">
              <a:lnSpc>
                <a:spcPts val="2800"/>
              </a:lnSpc>
              <a:spcBef>
                <a:spcPct val="0"/>
              </a:spcBef>
            </a:pPr>
            <a:r>
              <a:rPr lang="en-US" sz="2000" dirty="0" smtClean="0">
                <a:solidFill>
                  <a:srgbClr val="000000"/>
                </a:solidFill>
                <a:latin typeface="Noto Serif Display"/>
                <a:ea typeface="Noto Serif Display"/>
                <a:cs typeface="Noto Serif Display"/>
                <a:sym typeface="Noto Serif Display"/>
              </a:rPr>
              <a:t>57</a:t>
            </a:r>
            <a:endParaRPr lang="en-US" sz="2000" dirty="0">
              <a:solidFill>
                <a:srgbClr val="000000"/>
              </a:solidFill>
              <a:latin typeface="Noto Serif Display"/>
              <a:ea typeface="Noto Serif Display"/>
              <a:cs typeface="Noto Serif Display"/>
              <a:sym typeface="Noto Serif Display"/>
            </a:endParaRPr>
          </a:p>
        </p:txBody>
      </p:sp>
      <p:sp>
        <p:nvSpPr>
          <p:cNvPr id="23" name="TextBox 22"/>
          <p:cNvSpPr txBox="1"/>
          <p:nvPr/>
        </p:nvSpPr>
        <p:spPr>
          <a:xfrm>
            <a:off x="902522" y="2044353"/>
            <a:ext cx="16328602" cy="6186309"/>
          </a:xfrm>
          <a:prstGeom prst="rect">
            <a:avLst/>
          </a:prstGeom>
          <a:noFill/>
        </p:spPr>
        <p:txBody>
          <a:bodyPr wrap="square" rtlCol="0">
            <a:spAutoFit/>
          </a:bodyPr>
          <a:lstStyle/>
          <a:p>
            <a:pPr marL="457200" indent="-457200">
              <a:buFontTx/>
              <a:buChar char="-"/>
            </a:pPr>
            <a:r>
              <a:rPr lang="vi-VN" sz="3600" dirty="0" smtClean="0"/>
              <a:t>Tổng </a:t>
            </a:r>
            <a:r>
              <a:rPr lang="vi-VN" sz="3600" dirty="0"/>
              <a:t>kết lại, website mua bán Nữ trang sau khi thiết kế đã hoàn thiện một hệ sinh thái trực tuyến chuyên nghiệp và hiệu quả. </a:t>
            </a:r>
            <a:endParaRPr lang="en-US" sz="3600" dirty="0"/>
          </a:p>
          <a:p>
            <a:pPr marL="457200" indent="-457200">
              <a:buFontTx/>
              <a:buChar char="-"/>
            </a:pPr>
            <a:r>
              <a:rPr lang="vi-VN" sz="3600" dirty="0" smtClean="0"/>
              <a:t>Từ </a:t>
            </a:r>
            <a:r>
              <a:rPr lang="vi-VN" sz="3600" dirty="0"/>
              <a:t>giao diện bắt mắt, các tính năng tiện ích cho đến trải nghiệm mua sắm mượt mà, tất cả đều tạo ra một không gian lý tưởng để khách hàng khám phá và lựa chọn các sản phẩm trang sức yêu thích. </a:t>
            </a:r>
            <a:endParaRPr lang="en-US" sz="3600" dirty="0" smtClean="0"/>
          </a:p>
          <a:p>
            <a:pPr marL="457200" indent="-457200">
              <a:buFontTx/>
              <a:buChar char="-"/>
            </a:pPr>
            <a:r>
              <a:rPr lang="vi-VN" sz="3600" dirty="0" smtClean="0"/>
              <a:t>Các </a:t>
            </a:r>
            <a:r>
              <a:rPr lang="vi-VN" sz="3600" dirty="0"/>
              <a:t>chức năng hỗ trợ khách hàng, bảo mật thông tin và quy trình thanh toán rõ ràng cũng đảm bảo rằng khách hàng sẽ có một trải nghiệm mua sắm an toàn, thuận tiện và hài lòng. </a:t>
            </a:r>
            <a:endParaRPr lang="en-US" sz="3600" dirty="0" smtClean="0"/>
          </a:p>
          <a:p>
            <a:pPr marL="457200" indent="-457200">
              <a:buFontTx/>
              <a:buChar char="-"/>
            </a:pPr>
            <a:r>
              <a:rPr lang="vi-VN" sz="3600" dirty="0" smtClean="0"/>
              <a:t>Với </a:t>
            </a:r>
            <a:r>
              <a:rPr lang="vi-VN" sz="3600" dirty="0"/>
              <a:t>tất cả những yếu tố này, website không chỉ đáp ứng nhu cầu mua sắm mà còn góp phần xây dựng niềm tin và lòng trung thành của khách hàng, từ đó thúc đẩy doanh thu và sự phát triển bền vững cho cửa hàng trang sức. </a:t>
            </a:r>
            <a:endParaRPr lang="en-US" sz="3600" dirty="0" smtClean="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barn(inVertical)">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barn(inVertical)">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barn(inVertical)">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barn(inVertical)">
                                      <p:cBhvr>
                                        <p:cTn id="22"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p:cNvSpPr/>
          <p:nvPr/>
        </p:nvSpPr>
        <p:spPr>
          <a:xfrm flipV="1">
            <a:off x="-477971" y="-253567"/>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3"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4"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6">
              <a:extLst>
                <a:ext uri="{96DAC541-7B7A-43D3-8B79-37D633B846F1}">
                  <asvg:svgBlip xmlns="" xmlns:asvg="http://schemas.microsoft.com/office/drawing/2016/SVG/main" r:embed="rId3"/>
                </a:ext>
              </a:extLst>
            </a:blip>
            <a:stretch>
              <a:fillRect/>
            </a:stretch>
          </a:blipFill>
        </p:spPr>
      </p:sp>
      <p:sp>
        <p:nvSpPr>
          <p:cNvPr id="5"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6">
              <a:extLst>
                <a:ext uri="{96DAC541-7B7A-43D3-8B79-37D633B846F1}">
                  <asvg:svgBlip xmlns="" xmlns:asvg="http://schemas.microsoft.com/office/drawing/2016/SVG/main" r:embed="rId3"/>
                </a:ext>
              </a:extLst>
            </a:blip>
            <a:stretch>
              <a:fillRect/>
            </a:stretch>
          </a:blipFill>
        </p:spPr>
      </p:sp>
      <p:sp>
        <p:nvSpPr>
          <p:cNvPr id="6" name="TextBox 5"/>
          <p:cNvSpPr txBox="1"/>
          <p:nvPr/>
        </p:nvSpPr>
        <p:spPr>
          <a:xfrm>
            <a:off x="1905000" y="2019300"/>
            <a:ext cx="14935200" cy="6186309"/>
          </a:xfrm>
          <a:prstGeom prst="rect">
            <a:avLst/>
          </a:prstGeom>
          <a:noFill/>
        </p:spPr>
        <p:txBody>
          <a:bodyPr wrap="square" rtlCol="0">
            <a:spAutoFit/>
          </a:bodyPr>
          <a:lstStyle/>
          <a:p>
            <a:pPr marL="457200" indent="-457200">
              <a:buFontTx/>
              <a:buChar char="-"/>
            </a:pPr>
            <a:r>
              <a:rPr lang="vi-VN" sz="3600" dirty="0"/>
              <a:t>Sau khi hoàn thành xong được “Website mua bán Nữ trang”, chúng em học thêm được nhiều kỹ năng xây dựng website trên nền tảng kiến thức về HTML, CSS, BOOTSTRAP, JAVASCRIPT, JQUERY đã học vào việc phát triển website. Bên cạnh đó, chúng em đã được mở rộng kiến thức chuyên ngành về việc phát triển ứng dụng. Có thêm nhiều kinh nghiệm quý giá khi xây dựng phát triển website nói chung, thiết kế website nói riêng. </a:t>
            </a:r>
            <a:endParaRPr lang="en-US" sz="3600" dirty="0"/>
          </a:p>
          <a:p>
            <a:pPr marL="457200" indent="-457200">
              <a:buFontTx/>
              <a:buChar char="-"/>
            </a:pPr>
            <a:r>
              <a:rPr lang="vi-VN" sz="3600" dirty="0"/>
              <a:t>Những kỹ năng giúp chúng em cải thiện nhiều trong việc viết code, xây dựng bố cục, làm việc nhóm, đóng góp ý kiến, tiếp thu ý kiến của các thành viên, nâng cao giá trị bản thân mỗi chúng em, kinh nghiệm trong thực tế để có thể làm việc với các doanh nghiệp khác.</a:t>
            </a:r>
            <a:endParaRPr lang="en-US" sz="3600" dirty="0"/>
          </a:p>
        </p:txBody>
      </p:sp>
      <p:sp>
        <p:nvSpPr>
          <p:cNvPr id="7" name="TextBox 22"/>
          <p:cNvSpPr txBox="1"/>
          <p:nvPr/>
        </p:nvSpPr>
        <p:spPr>
          <a:xfrm>
            <a:off x="17259299" y="9210675"/>
            <a:ext cx="437177" cy="335413"/>
          </a:xfrm>
          <a:prstGeom prst="rect">
            <a:avLst/>
          </a:prstGeom>
        </p:spPr>
        <p:txBody>
          <a:bodyPr wrap="square" lIns="0" tIns="0" rIns="0" bIns="0" rtlCol="0" anchor="t">
            <a:spAutoFit/>
          </a:bodyPr>
          <a:lstStyle/>
          <a:p>
            <a:pPr algn="ctr">
              <a:lnSpc>
                <a:spcPts val="2800"/>
              </a:lnSpc>
              <a:spcBef>
                <a:spcPct val="0"/>
              </a:spcBef>
            </a:pPr>
            <a:r>
              <a:rPr lang="en-US" sz="2000" dirty="0" smtClean="0">
                <a:solidFill>
                  <a:srgbClr val="000000"/>
                </a:solidFill>
                <a:latin typeface="Noto Serif Display"/>
                <a:ea typeface="Noto Serif Display"/>
                <a:cs typeface="Noto Serif Display"/>
                <a:sym typeface="Noto Serif Display"/>
              </a:rPr>
              <a:t>58</a:t>
            </a:r>
            <a:endParaRPr lang="en-US" sz="2000" dirty="0">
              <a:solidFill>
                <a:srgbClr val="000000"/>
              </a:solidFill>
              <a:latin typeface="Noto Serif Display"/>
              <a:ea typeface="Noto Serif Display"/>
              <a:cs typeface="Noto Serif Display"/>
              <a:sym typeface="Noto Serif Display"/>
            </a:endParaRPr>
          </a:p>
        </p:txBody>
      </p:sp>
    </p:spTree>
    <p:extLst>
      <p:ext uri="{BB962C8B-B14F-4D97-AF65-F5344CB8AC3E}">
        <p14:creationId xmlns:p14="http://schemas.microsoft.com/office/powerpoint/2010/main" val="21318266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dirty="0"/>
          </a:p>
        </p:txBody>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9" name="Group 9"/>
          <p:cNvGrpSpPr/>
          <p:nvPr/>
        </p:nvGrpSpPr>
        <p:grpSpPr>
          <a:xfrm>
            <a:off x="1269096" y="2041813"/>
            <a:ext cx="313541" cy="3135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735037" y="2041813"/>
            <a:ext cx="313541" cy="3135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457944" y="8092622"/>
            <a:ext cx="542088" cy="5420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480690" y="7714261"/>
            <a:ext cx="542088" cy="54208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7259300" y="9210675"/>
            <a:ext cx="342900" cy="335413"/>
          </a:xfrm>
          <a:prstGeom prst="rect">
            <a:avLst/>
          </a:prstGeom>
        </p:spPr>
        <p:txBody>
          <a:bodyPr wrap="square" lIns="0" tIns="0" rIns="0" bIns="0" rtlCol="0" anchor="t">
            <a:spAutoFit/>
          </a:bodyPr>
          <a:lstStyle/>
          <a:p>
            <a:pPr algn="ctr">
              <a:lnSpc>
                <a:spcPts val="2800"/>
              </a:lnSpc>
              <a:spcBef>
                <a:spcPct val="0"/>
              </a:spcBef>
            </a:pPr>
            <a:r>
              <a:rPr lang="en-US" sz="2000" dirty="0" smtClean="0">
                <a:solidFill>
                  <a:srgbClr val="000000"/>
                </a:solidFill>
                <a:latin typeface="Noto Serif Display"/>
                <a:ea typeface="Noto Serif Display"/>
                <a:cs typeface="Noto Serif Display"/>
                <a:sym typeface="Noto Serif Display"/>
              </a:rPr>
              <a:t>59</a:t>
            </a:r>
            <a:endParaRPr lang="en-US" sz="2000" dirty="0">
              <a:solidFill>
                <a:srgbClr val="000000"/>
              </a:solidFill>
              <a:latin typeface="Noto Serif Display"/>
              <a:ea typeface="Noto Serif Display"/>
              <a:cs typeface="Noto Serif Display"/>
              <a:sym typeface="Noto Serif Display"/>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0" y="2041813"/>
            <a:ext cx="6083734" cy="5504276"/>
          </a:xfrm>
          <a:prstGeom prst="rect">
            <a:avLst/>
          </a:prstGeom>
        </p:spPr>
      </p:pic>
      <p:sp>
        <p:nvSpPr>
          <p:cNvPr id="5" name="TextBox 4"/>
          <p:cNvSpPr txBox="1"/>
          <p:nvPr/>
        </p:nvSpPr>
        <p:spPr>
          <a:xfrm>
            <a:off x="685800" y="2254706"/>
            <a:ext cx="8713104" cy="6494085"/>
          </a:xfrm>
          <a:prstGeom prst="rect">
            <a:avLst/>
          </a:prstGeom>
          <a:noFill/>
        </p:spPr>
        <p:txBody>
          <a:bodyPr wrap="square" rtlCol="0">
            <a:spAutoFit/>
          </a:bodyPr>
          <a:lstStyle/>
          <a:p>
            <a:pPr marL="457200" indent="-457200">
              <a:buFontTx/>
              <a:buChar char="-"/>
            </a:pPr>
            <a:r>
              <a:rPr lang="vi-VN" sz="3200" dirty="0" smtClean="0"/>
              <a:t>Công nghệ mới: Tích hợp trí tuệ nhân tạo (AI) để gợi ý sản phẩm phù hợp và sử dụng thực tế ảo (AR) cho phép khách hàng thử trang sức trực tuyến.</a:t>
            </a:r>
            <a:endParaRPr lang="en-US" sz="3200" dirty="0" smtClean="0"/>
          </a:p>
          <a:p>
            <a:pPr marL="457200" indent="-457200">
              <a:buFontTx/>
              <a:buChar char="-"/>
            </a:pPr>
            <a:r>
              <a:rPr lang="vi-VN" sz="3200" dirty="0" smtClean="0"/>
              <a:t>Tối ưu di động: Phát triển ứng dụng di động và hỗ trợ thanh toán nhanh qua ví điện tử và các phương thức tiện lợi khác. Mở rộng sản phẩm và dịch vụ: Cung cấp các bộ sưu tập độc quyền, dịch vụ tư vấn Nữ trang cá nhân hóa và sản phẩm tùy chỉnh theo yêu cầu.</a:t>
            </a:r>
            <a:endParaRPr lang="en-US" sz="3200" dirty="0" smtClean="0"/>
          </a:p>
          <a:p>
            <a:pPr marL="457200" indent="-457200">
              <a:buFontTx/>
              <a:buChar char="-"/>
            </a:pPr>
            <a:r>
              <a:rPr lang="vi-VN" sz="3200" dirty="0" smtClean="0"/>
              <a:t>Cải thiện giao hàng và hỗ trợ khách hàng: Tăng cường các dịch vụ giao hàng nhanh, miễn phí, và chính sách đổi trả linh hoạt.</a:t>
            </a:r>
            <a:endParaRPr lang="en-US" sz="3200" dirty="0"/>
          </a:p>
        </p:txBody>
      </p:sp>
      <p:sp>
        <p:nvSpPr>
          <p:cNvPr id="6" name="TextBox 5"/>
          <p:cNvSpPr txBox="1"/>
          <p:nvPr/>
        </p:nvSpPr>
        <p:spPr>
          <a:xfrm>
            <a:off x="457200" y="676867"/>
            <a:ext cx="6705600" cy="923330"/>
          </a:xfrm>
          <a:prstGeom prst="rect">
            <a:avLst/>
          </a:prstGeom>
          <a:noFill/>
        </p:spPr>
        <p:txBody>
          <a:bodyPr wrap="square" rtlCol="0">
            <a:spAutoFit/>
          </a:bodyPr>
          <a:lstStyle/>
          <a:p>
            <a:r>
              <a:rPr lang="en-US" sz="5400" b="1" u="sng" dirty="0" smtClean="0"/>
              <a:t>HƯỚNG PHÁT TRIỂN</a:t>
            </a:r>
            <a:endParaRPr lang="en-US" sz="5400" b="1" u="sng"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 calcmode="lin" valueType="num">
                                      <p:cBhvr additive="base">
                                        <p:cTn id="2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7AECB"/>
        </a:solidFill>
        <a:effectLst/>
      </p:bgPr>
    </p:bg>
    <p:spTree>
      <p:nvGrpSpPr>
        <p:cNvPr id="1" name=""/>
        <p:cNvGrpSpPr/>
        <p:nvPr/>
      </p:nvGrpSpPr>
      <p:grpSpPr>
        <a:xfrm>
          <a:off x="0" y="0"/>
          <a:ext cx="0" cy="0"/>
          <a:chOff x="0" y="0"/>
          <a:chExt cx="0" cy="0"/>
        </a:xfrm>
      </p:grpSpPr>
      <p:sp>
        <p:nvSpPr>
          <p:cNvPr id="2" name="Freeform 2"/>
          <p:cNvSpPr/>
          <p:nvPr/>
        </p:nvSpPr>
        <p:spPr>
          <a:xfrm>
            <a:off x="-301387" y="8524273"/>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6978209" y="3742505"/>
            <a:ext cx="64298" cy="6429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8" name="TextBox 8"/>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9" name="Group 9"/>
          <p:cNvGrpSpPr/>
          <p:nvPr/>
        </p:nvGrpSpPr>
        <p:grpSpPr>
          <a:xfrm>
            <a:off x="7129053" y="3733229"/>
            <a:ext cx="64298" cy="6429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2" name="Group 12"/>
          <p:cNvGrpSpPr/>
          <p:nvPr/>
        </p:nvGrpSpPr>
        <p:grpSpPr>
          <a:xfrm>
            <a:off x="6979825" y="5008622"/>
            <a:ext cx="64298" cy="6429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5" name="Group 15"/>
          <p:cNvGrpSpPr/>
          <p:nvPr/>
        </p:nvGrpSpPr>
        <p:grpSpPr>
          <a:xfrm>
            <a:off x="6974908" y="6271685"/>
            <a:ext cx="64298" cy="6429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18" name="Group 18"/>
          <p:cNvGrpSpPr/>
          <p:nvPr/>
        </p:nvGrpSpPr>
        <p:grpSpPr>
          <a:xfrm>
            <a:off x="7125753" y="6262409"/>
            <a:ext cx="64298" cy="6429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34839" tIns="34839" rIns="34839" bIns="34839" rtlCol="0" anchor="ctr"/>
            <a:lstStyle/>
            <a:p>
              <a:pPr algn="ctr">
                <a:lnSpc>
                  <a:spcPts val="2659"/>
                </a:lnSpc>
              </a:pPr>
              <a:endParaRPr/>
            </a:p>
          </p:txBody>
        </p:sp>
      </p:grpSp>
      <p:grpSp>
        <p:nvGrpSpPr>
          <p:cNvPr id="21" name="Group 21"/>
          <p:cNvGrpSpPr/>
          <p:nvPr/>
        </p:nvGrpSpPr>
        <p:grpSpPr>
          <a:xfrm>
            <a:off x="429430" y="8081396"/>
            <a:ext cx="214277" cy="2142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14423" y="7974257"/>
            <a:ext cx="214277" cy="21427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474225" y="857250"/>
            <a:ext cx="11339551" cy="1387474"/>
          </a:xfrm>
          <a:prstGeom prst="rect">
            <a:avLst/>
          </a:prstGeom>
        </p:spPr>
        <p:txBody>
          <a:bodyPr lIns="0" tIns="0" rIns="0" bIns="0" rtlCol="0" anchor="t">
            <a:spAutoFit/>
          </a:bodyPr>
          <a:lstStyle/>
          <a:p>
            <a:pPr algn="ctr">
              <a:lnSpc>
                <a:spcPts val="11200"/>
              </a:lnSpc>
            </a:pPr>
            <a:r>
              <a:rPr lang="en-US" sz="8000">
                <a:solidFill>
                  <a:srgbClr val="FBF1E5"/>
                </a:solidFill>
                <a:latin typeface="More Sugar"/>
                <a:ea typeface="More Sugar"/>
                <a:cs typeface="More Sugar"/>
                <a:sym typeface="More Sugar"/>
              </a:rPr>
              <a:t>THÀNH VIÊN</a:t>
            </a:r>
          </a:p>
        </p:txBody>
      </p:sp>
      <p:sp>
        <p:nvSpPr>
          <p:cNvPr id="28" name="Freeform 28"/>
          <p:cNvSpPr/>
          <p:nvPr/>
        </p:nvSpPr>
        <p:spPr>
          <a:xfrm>
            <a:off x="1727427" y="2148639"/>
            <a:ext cx="5818487" cy="1333512"/>
          </a:xfrm>
          <a:custGeom>
            <a:avLst/>
            <a:gdLst/>
            <a:ahLst/>
            <a:cxnLst/>
            <a:rect l="l" t="t" r="r" b="b"/>
            <a:pathLst>
              <a:path w="5818487" h="1333512">
                <a:moveTo>
                  <a:pt x="0" y="0"/>
                </a:moveTo>
                <a:lnTo>
                  <a:pt x="5818487" y="0"/>
                </a:lnTo>
                <a:lnTo>
                  <a:pt x="5818487" y="1333512"/>
                </a:lnTo>
                <a:lnTo>
                  <a:pt x="0" y="133351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9" name="Freeform 29"/>
          <p:cNvSpPr/>
          <p:nvPr/>
        </p:nvSpPr>
        <p:spPr>
          <a:xfrm>
            <a:off x="1028700" y="2079497"/>
            <a:ext cx="1247346" cy="1145480"/>
          </a:xfrm>
          <a:custGeom>
            <a:avLst/>
            <a:gdLst/>
            <a:ahLst/>
            <a:cxnLst/>
            <a:rect l="l" t="t" r="r" b="b"/>
            <a:pathLst>
              <a:path w="1247346" h="1145480">
                <a:moveTo>
                  <a:pt x="0" y="0"/>
                </a:moveTo>
                <a:lnTo>
                  <a:pt x="1247346" y="0"/>
                </a:lnTo>
                <a:lnTo>
                  <a:pt x="1247346" y="1145479"/>
                </a:lnTo>
                <a:lnTo>
                  <a:pt x="0" y="114547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30" name="Group 30"/>
          <p:cNvGrpSpPr/>
          <p:nvPr/>
        </p:nvGrpSpPr>
        <p:grpSpPr>
          <a:xfrm>
            <a:off x="11607807" y="3341851"/>
            <a:ext cx="4176236" cy="417623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t="-38996" b="-38996"/>
              </a:stretch>
            </a:blipFill>
          </p:spPr>
        </p:sp>
      </p:grpSp>
      <p:grpSp>
        <p:nvGrpSpPr>
          <p:cNvPr id="32" name="Group 32"/>
          <p:cNvGrpSpPr/>
          <p:nvPr/>
        </p:nvGrpSpPr>
        <p:grpSpPr>
          <a:xfrm>
            <a:off x="9469536" y="1993571"/>
            <a:ext cx="2138271" cy="213827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t="-644" b="-644"/>
              </a:stretch>
            </a:blipFill>
          </p:spPr>
        </p:sp>
      </p:grpSp>
      <p:sp>
        <p:nvSpPr>
          <p:cNvPr id="34" name="TextBox 34"/>
          <p:cNvSpPr txBox="1"/>
          <p:nvPr/>
        </p:nvSpPr>
        <p:spPr>
          <a:xfrm>
            <a:off x="1727427" y="2511133"/>
            <a:ext cx="5316696" cy="488950"/>
          </a:xfrm>
          <a:prstGeom prst="rect">
            <a:avLst/>
          </a:prstGeom>
        </p:spPr>
        <p:txBody>
          <a:bodyPr lIns="0" tIns="0" rIns="0" bIns="0" rtlCol="0" anchor="t">
            <a:spAutoFit/>
          </a:bodyPr>
          <a:lstStyle/>
          <a:p>
            <a:pPr algn="ctr">
              <a:lnSpc>
                <a:spcPts val="3499"/>
              </a:lnSpc>
            </a:pPr>
            <a:r>
              <a:rPr lang="en-US" sz="3499" b="1" spc="174" dirty="0">
                <a:solidFill>
                  <a:srgbClr val="000000"/>
                </a:solidFill>
                <a:latin typeface="Poppins Bold"/>
                <a:ea typeface="Poppins Bold"/>
                <a:cs typeface="Poppins Bold"/>
                <a:sym typeface="Poppins Bold"/>
              </a:rPr>
              <a:t>HUỲNH KHÁNH BÌNH</a:t>
            </a:r>
          </a:p>
        </p:txBody>
      </p:sp>
      <p:sp>
        <p:nvSpPr>
          <p:cNvPr id="35" name="TextBox 35"/>
          <p:cNvSpPr txBox="1"/>
          <p:nvPr/>
        </p:nvSpPr>
        <p:spPr>
          <a:xfrm>
            <a:off x="576541" y="3377376"/>
            <a:ext cx="4490787" cy="912769"/>
          </a:xfrm>
          <a:prstGeom prst="rect">
            <a:avLst/>
          </a:prstGeom>
        </p:spPr>
        <p:txBody>
          <a:bodyPr lIns="0" tIns="0" rIns="0" bIns="0" rtlCol="0" anchor="t">
            <a:spAutoFit/>
          </a:bodyPr>
          <a:lstStyle/>
          <a:p>
            <a:pPr algn="l">
              <a:lnSpc>
                <a:spcPts val="7439"/>
              </a:lnSpc>
              <a:spcBef>
                <a:spcPct val="0"/>
              </a:spcBef>
            </a:pPr>
            <a:r>
              <a:rPr lang="en-US" sz="5314" dirty="0">
                <a:solidFill>
                  <a:srgbClr val="000000"/>
                </a:solidFill>
                <a:latin typeface="Open Sans"/>
                <a:ea typeface="Open Sans"/>
                <a:cs typeface="Open Sans"/>
                <a:sym typeface="Open Sans"/>
              </a:rPr>
              <a:t>-</a:t>
            </a:r>
            <a:r>
              <a:rPr lang="en-US" sz="5314" dirty="0" err="1">
                <a:solidFill>
                  <a:srgbClr val="000000"/>
                </a:solidFill>
                <a:latin typeface="Open Sans"/>
                <a:ea typeface="Open Sans"/>
                <a:cs typeface="Open Sans"/>
                <a:sym typeface="Open Sans"/>
              </a:rPr>
              <a:t>Thành</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viên</a:t>
            </a:r>
            <a:endParaRPr lang="en-US" sz="5314" dirty="0">
              <a:solidFill>
                <a:srgbClr val="000000"/>
              </a:solidFill>
              <a:latin typeface="Open Sans"/>
              <a:ea typeface="Open Sans"/>
              <a:cs typeface="Open Sans"/>
              <a:sym typeface="Open Sans"/>
            </a:endParaRPr>
          </a:p>
        </p:txBody>
      </p:sp>
      <p:sp>
        <p:nvSpPr>
          <p:cNvPr id="36" name="TextBox 36"/>
          <p:cNvSpPr txBox="1"/>
          <p:nvPr/>
        </p:nvSpPr>
        <p:spPr>
          <a:xfrm>
            <a:off x="576541" y="4747945"/>
            <a:ext cx="6909262" cy="1855744"/>
          </a:xfrm>
          <a:prstGeom prst="rect">
            <a:avLst/>
          </a:prstGeom>
        </p:spPr>
        <p:txBody>
          <a:bodyPr lIns="0" tIns="0" rIns="0" bIns="0" rtlCol="0" anchor="t">
            <a:spAutoFit/>
          </a:bodyPr>
          <a:lstStyle/>
          <a:p>
            <a:pPr algn="l">
              <a:lnSpc>
                <a:spcPts val="7439"/>
              </a:lnSpc>
              <a:spcBef>
                <a:spcPct val="0"/>
              </a:spcBef>
            </a:pPr>
            <a:r>
              <a:rPr lang="en-US" sz="5314" dirty="0">
                <a:solidFill>
                  <a:srgbClr val="000000"/>
                </a:solidFill>
                <a:latin typeface="Open Sans"/>
                <a:ea typeface="Open Sans"/>
                <a:cs typeface="Open Sans"/>
                <a:sym typeface="Open Sans"/>
              </a:rPr>
              <a:t>-</a:t>
            </a:r>
            <a:r>
              <a:rPr lang="en-US" sz="5314" dirty="0" err="1">
                <a:solidFill>
                  <a:srgbClr val="000000"/>
                </a:solidFill>
                <a:latin typeface="Open Sans"/>
                <a:ea typeface="Open Sans"/>
                <a:cs typeface="Open Sans"/>
                <a:sym typeface="Open Sans"/>
              </a:rPr>
              <a:t>Làm</a:t>
            </a:r>
            <a:r>
              <a:rPr lang="en-US" sz="5314" dirty="0">
                <a:solidFill>
                  <a:srgbClr val="000000"/>
                </a:solidFill>
                <a:latin typeface="Open Sans"/>
                <a:ea typeface="Open Sans"/>
                <a:cs typeface="Open Sans"/>
                <a:sym typeface="Open Sans"/>
              </a:rPr>
              <a:t> file </a:t>
            </a:r>
            <a:r>
              <a:rPr lang="en-US" sz="5314" dirty="0" err="1">
                <a:solidFill>
                  <a:srgbClr val="000000"/>
                </a:solidFill>
                <a:latin typeface="Open Sans"/>
                <a:ea typeface="Open Sans"/>
                <a:cs typeface="Open Sans"/>
                <a:sym typeface="Open Sans"/>
              </a:rPr>
              <a:t>powerpoint</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báo</a:t>
            </a:r>
            <a:r>
              <a:rPr lang="en-US" sz="5314" dirty="0">
                <a:solidFill>
                  <a:srgbClr val="000000"/>
                </a:solidFill>
                <a:latin typeface="Open Sans"/>
                <a:ea typeface="Open Sans"/>
                <a:cs typeface="Open Sans"/>
                <a:sym typeface="Open Sans"/>
              </a:rPr>
              <a:t> </a:t>
            </a:r>
            <a:r>
              <a:rPr lang="en-US" sz="5314" dirty="0" err="1">
                <a:solidFill>
                  <a:srgbClr val="000000"/>
                </a:solidFill>
                <a:latin typeface="Open Sans"/>
                <a:ea typeface="Open Sans"/>
                <a:cs typeface="Open Sans"/>
                <a:sym typeface="Open Sans"/>
              </a:rPr>
              <a:t>cáo</a:t>
            </a:r>
            <a:endParaRPr lang="en-US" sz="5314" dirty="0">
              <a:solidFill>
                <a:srgbClr val="000000"/>
              </a:solidFill>
              <a:latin typeface="Open Sans"/>
              <a:ea typeface="Open Sans"/>
              <a:cs typeface="Open Sans"/>
              <a:sym typeface="Open Sans"/>
            </a:endParaRPr>
          </a:p>
        </p:txBody>
      </p:sp>
      <p:grpSp>
        <p:nvGrpSpPr>
          <p:cNvPr id="37" name="Group 37"/>
          <p:cNvGrpSpPr/>
          <p:nvPr/>
        </p:nvGrpSpPr>
        <p:grpSpPr>
          <a:xfrm>
            <a:off x="9565650" y="6374803"/>
            <a:ext cx="2042156" cy="204215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t="-38996" b="-38996"/>
              </a:stretch>
            </a:blipFill>
          </p:spPr>
        </p:sp>
      </p:grpSp>
      <p:grpSp>
        <p:nvGrpSpPr>
          <p:cNvPr id="39" name="Group 39"/>
          <p:cNvGrpSpPr/>
          <p:nvPr/>
        </p:nvGrpSpPr>
        <p:grpSpPr>
          <a:xfrm>
            <a:off x="15515563" y="6342741"/>
            <a:ext cx="1952932" cy="1952932"/>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a:stretch>
            </a:blipFill>
          </p:spPr>
        </p:sp>
      </p:grpSp>
      <p:grpSp>
        <p:nvGrpSpPr>
          <p:cNvPr id="41" name="Group 41"/>
          <p:cNvGrpSpPr/>
          <p:nvPr/>
        </p:nvGrpSpPr>
        <p:grpSpPr>
          <a:xfrm>
            <a:off x="15265407" y="1993571"/>
            <a:ext cx="2064884" cy="206488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t="-38996" b="-38996"/>
              </a:stretch>
            </a:blipFill>
          </p:spPr>
        </p:sp>
      </p:grpSp>
      <p:sp>
        <p:nvSpPr>
          <p:cNvPr id="43" name="TextBox 4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arn(inVertical)">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animEffect transition="in" filter="fade">
                                      <p:cBhvr>
                                        <p:cTn id="12" dur="1000"/>
                                        <p:tgtEl>
                                          <p:spTgt spid="35">
                                            <p:txEl>
                                              <p:pRg st="0" end="0"/>
                                            </p:txEl>
                                          </p:spTgt>
                                        </p:tgtEl>
                                      </p:cBhvr>
                                    </p:animEffect>
                                    <p:anim calcmode="lin" valueType="num">
                                      <p:cBhvr>
                                        <p:cTn id="13"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6">
                                            <p:txEl>
                                              <p:pRg st="0" end="0"/>
                                            </p:txEl>
                                          </p:spTgt>
                                        </p:tgtEl>
                                        <p:attrNameLst>
                                          <p:attrName>style.visibility</p:attrName>
                                        </p:attrNameLst>
                                      </p:cBhvr>
                                      <p:to>
                                        <p:strVal val="visible"/>
                                      </p:to>
                                    </p:set>
                                    <p:animEffect transition="in" filter="fade">
                                      <p:cBhvr>
                                        <p:cTn id="19" dur="1000"/>
                                        <p:tgtEl>
                                          <p:spTgt spid="36">
                                            <p:txEl>
                                              <p:pRg st="0" end="0"/>
                                            </p:txEl>
                                          </p:spTgt>
                                        </p:tgtEl>
                                      </p:cBhvr>
                                    </p:animEffect>
                                    <p:anim calcmode="lin" valueType="num">
                                      <p:cBhvr>
                                        <p:cTn id="20"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V="1">
            <a:off x="-190865" y="-188272"/>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9" name="Group 9"/>
          <p:cNvGrpSpPr/>
          <p:nvPr/>
        </p:nvGrpSpPr>
        <p:grpSpPr>
          <a:xfrm>
            <a:off x="1269096" y="2041813"/>
            <a:ext cx="313541" cy="3135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735037" y="2041813"/>
            <a:ext cx="313541" cy="3135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457944" y="8092622"/>
            <a:ext cx="542088" cy="5420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480690" y="7714261"/>
            <a:ext cx="542088" cy="54208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7259300" y="9210675"/>
            <a:ext cx="342900" cy="335413"/>
          </a:xfrm>
          <a:prstGeom prst="rect">
            <a:avLst/>
          </a:prstGeom>
        </p:spPr>
        <p:txBody>
          <a:bodyPr wrap="square" lIns="0" tIns="0" rIns="0" bIns="0" rtlCol="0" anchor="t">
            <a:spAutoFit/>
          </a:bodyPr>
          <a:lstStyle/>
          <a:p>
            <a:pPr algn="ctr">
              <a:lnSpc>
                <a:spcPts val="2800"/>
              </a:lnSpc>
              <a:spcBef>
                <a:spcPct val="0"/>
              </a:spcBef>
            </a:pPr>
            <a:r>
              <a:rPr lang="en-US" sz="2000" dirty="0" smtClean="0">
                <a:solidFill>
                  <a:srgbClr val="000000"/>
                </a:solidFill>
                <a:latin typeface="Noto Serif Display"/>
                <a:ea typeface="Noto Serif Display"/>
                <a:cs typeface="Noto Serif Display"/>
                <a:sym typeface="Noto Serif Display"/>
              </a:rPr>
              <a:t>60</a:t>
            </a:r>
            <a:endParaRPr lang="en-US" sz="2000" dirty="0">
              <a:solidFill>
                <a:srgbClr val="000000"/>
              </a:solidFill>
              <a:latin typeface="Noto Serif Display"/>
              <a:ea typeface="Noto Serif Display"/>
              <a:cs typeface="Noto Serif Display"/>
              <a:sym typeface="Noto Serif Display"/>
            </a:endParaRPr>
          </a:p>
        </p:txBody>
      </p:sp>
      <p:sp>
        <p:nvSpPr>
          <p:cNvPr id="4" name="TextBox 3"/>
          <p:cNvSpPr txBox="1"/>
          <p:nvPr/>
        </p:nvSpPr>
        <p:spPr>
          <a:xfrm>
            <a:off x="1011483" y="1618434"/>
            <a:ext cx="14716259" cy="7540526"/>
          </a:xfrm>
          <a:prstGeom prst="rect">
            <a:avLst/>
          </a:prstGeom>
          <a:noFill/>
        </p:spPr>
        <p:txBody>
          <a:bodyPr wrap="square" rtlCol="0">
            <a:spAutoFit/>
          </a:bodyPr>
          <a:lstStyle/>
          <a:p>
            <a:pPr marL="571500" indent="-571500">
              <a:buFontTx/>
              <a:buChar char="-"/>
            </a:pPr>
            <a:r>
              <a:rPr lang="vi-VN" sz="4400" dirty="0" smtClean="0"/>
              <a:t>Marketing </a:t>
            </a:r>
            <a:r>
              <a:rPr lang="vi-VN" sz="4400" dirty="0"/>
              <a:t>và tương tác: Tăng cường quảng bá qua mạng xã hội, chương trình khách hàng thân thiết, và email marketing để thu hút và giữ chân khách hàng</a:t>
            </a:r>
            <a:r>
              <a:rPr lang="vi-VN" sz="4400" dirty="0" smtClean="0"/>
              <a:t>.</a:t>
            </a:r>
            <a:endParaRPr lang="en-US" sz="4400" dirty="0" smtClean="0"/>
          </a:p>
          <a:p>
            <a:pPr marL="571500" indent="-571500">
              <a:buFontTx/>
              <a:buChar char="-"/>
            </a:pPr>
            <a:r>
              <a:rPr lang="vi-VN" sz="4400" dirty="0" smtClean="0"/>
              <a:t>Bảo </a:t>
            </a:r>
            <a:r>
              <a:rPr lang="vi-VN" sz="4400" dirty="0"/>
              <a:t>mật và quyền lợi người tiêu dùng: Đảm bảo an toàn giao dịch và bảo vệ thông tin cá nhân của khách hàng</a:t>
            </a:r>
            <a:r>
              <a:rPr lang="vi-VN" sz="4400" dirty="0" smtClean="0"/>
              <a:t>.</a:t>
            </a:r>
            <a:endParaRPr lang="en-US" sz="4400" dirty="0" smtClean="0"/>
          </a:p>
          <a:p>
            <a:pPr marL="571500" indent="-571500">
              <a:buFontTx/>
              <a:buChar char="-"/>
            </a:pPr>
            <a:r>
              <a:rPr lang="vi-VN" sz="4400" dirty="0" smtClean="0"/>
              <a:t>Mở </a:t>
            </a:r>
            <a:r>
              <a:rPr lang="vi-VN" sz="4400" dirty="0"/>
              <a:t>rộng thị trường quốc tế: Hỗ trợ nhiều ngôn ngữ, tiền tệ và cung cấp giao hàng quốc tế</a:t>
            </a:r>
            <a:r>
              <a:rPr lang="vi-VN" sz="4400" dirty="0" smtClean="0"/>
              <a:t>.</a:t>
            </a:r>
            <a:endParaRPr lang="en-US" sz="4400" dirty="0" smtClean="0"/>
          </a:p>
          <a:p>
            <a:pPr marL="571500" indent="-571500">
              <a:buFontTx/>
              <a:buChar char="-"/>
            </a:pPr>
            <a:r>
              <a:rPr lang="vi-VN" sz="4400" dirty="0" smtClean="0"/>
              <a:t>Thu </a:t>
            </a:r>
            <a:r>
              <a:rPr lang="vi-VN" sz="4400" dirty="0"/>
              <a:t>thập phản hồi: Sử dụng đánh giá khách hàng để cải thiện sản phẩm và dịch vụ, xây dựng lòng tin và uy tín.</a:t>
            </a:r>
            <a:endParaRPr lang="en-US" sz="4400" dirty="0"/>
          </a:p>
        </p:txBody>
      </p:sp>
      <p:sp>
        <p:nvSpPr>
          <p:cNvPr id="5" name="TextBox 4"/>
          <p:cNvSpPr txBox="1"/>
          <p:nvPr/>
        </p:nvSpPr>
        <p:spPr>
          <a:xfrm>
            <a:off x="914400" y="730004"/>
            <a:ext cx="6553200" cy="923330"/>
          </a:xfrm>
          <a:prstGeom prst="rect">
            <a:avLst/>
          </a:prstGeom>
          <a:noFill/>
        </p:spPr>
        <p:txBody>
          <a:bodyPr wrap="square" rtlCol="0">
            <a:spAutoFit/>
          </a:bodyPr>
          <a:lstStyle/>
          <a:p>
            <a:r>
              <a:rPr lang="en-US" sz="5400" b="1" u="sng" dirty="0"/>
              <a:t>HƯỚNG PHÁT TRIỂN</a:t>
            </a:r>
            <a:endParaRPr lang="en-US" sz="5400" b="1" u="sng"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829322" y="-7620"/>
            <a:ext cx="15849600" cy="10027713"/>
          </a:xfrm>
          <a:custGeom>
            <a:avLst/>
            <a:gdLst/>
            <a:ahLst/>
            <a:cxnLst/>
            <a:rect l="l" t="t" r="r" b="b"/>
            <a:pathLst>
              <a:path w="11843013" h="8482558">
                <a:moveTo>
                  <a:pt x="0" y="0"/>
                </a:moveTo>
                <a:lnTo>
                  <a:pt x="11843014" y="0"/>
                </a:lnTo>
                <a:lnTo>
                  <a:pt x="11843014" y="8482558"/>
                </a:lnTo>
                <a:lnTo>
                  <a:pt x="0" y="848255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12" name="Group 12"/>
          <p:cNvGrpSpPr/>
          <p:nvPr/>
        </p:nvGrpSpPr>
        <p:grpSpPr>
          <a:xfrm>
            <a:off x="14832782" y="2886289"/>
            <a:ext cx="465448" cy="46544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517183" y="2653565"/>
            <a:ext cx="465448" cy="46544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819400" y="2080391"/>
            <a:ext cx="12435195" cy="6903365"/>
          </a:xfrm>
          <a:prstGeom prst="rect">
            <a:avLst/>
          </a:prstGeom>
        </p:spPr>
        <p:txBody>
          <a:bodyPr wrap="square" lIns="0" tIns="0" rIns="0" bIns="0" rtlCol="0" anchor="t">
            <a:spAutoFit/>
          </a:bodyPr>
          <a:lstStyle/>
          <a:p>
            <a:pPr algn="ctr">
              <a:lnSpc>
                <a:spcPts val="13260"/>
              </a:lnSpc>
            </a:pPr>
            <a:r>
              <a:rPr lang="en-US" sz="13800" dirty="0" err="1" smtClean="0">
                <a:solidFill>
                  <a:schemeClr val="tx1">
                    <a:lumMod val="85000"/>
                    <a:lumOff val="15000"/>
                  </a:schemeClr>
                </a:solidFill>
                <a:latin typeface="More Sugar"/>
                <a:ea typeface="More Sugar"/>
                <a:cs typeface="More Sugar"/>
                <a:sym typeface="More Sugar"/>
              </a:rPr>
              <a:t>Chúng</a:t>
            </a:r>
            <a:r>
              <a:rPr lang="en-US" sz="13800" dirty="0" smtClean="0">
                <a:solidFill>
                  <a:schemeClr val="tx1">
                    <a:lumMod val="85000"/>
                    <a:lumOff val="15000"/>
                  </a:schemeClr>
                </a:solidFill>
                <a:latin typeface="More Sugar"/>
                <a:ea typeface="More Sugar"/>
                <a:cs typeface="More Sugar"/>
                <a:sym typeface="More Sugar"/>
              </a:rPr>
              <a:t> </a:t>
            </a:r>
            <a:r>
              <a:rPr lang="en-US" sz="13800" dirty="0" err="1" smtClean="0">
                <a:solidFill>
                  <a:schemeClr val="tx1">
                    <a:lumMod val="85000"/>
                    <a:lumOff val="15000"/>
                  </a:schemeClr>
                </a:solidFill>
                <a:latin typeface="More Sugar"/>
                <a:ea typeface="More Sugar"/>
                <a:cs typeface="More Sugar"/>
                <a:sym typeface="More Sugar"/>
              </a:rPr>
              <a:t>em</a:t>
            </a:r>
            <a:r>
              <a:rPr lang="en-US" sz="13800" dirty="0" smtClean="0">
                <a:solidFill>
                  <a:schemeClr val="tx1">
                    <a:lumMod val="85000"/>
                    <a:lumOff val="15000"/>
                  </a:schemeClr>
                </a:solidFill>
                <a:latin typeface="More Sugar"/>
                <a:ea typeface="More Sugar"/>
                <a:cs typeface="More Sugar"/>
                <a:sym typeface="More Sugar"/>
              </a:rPr>
              <a:t> </a:t>
            </a:r>
            <a:r>
              <a:rPr lang="en-US" sz="13800" dirty="0" err="1" smtClean="0">
                <a:solidFill>
                  <a:schemeClr val="tx1">
                    <a:lumMod val="85000"/>
                    <a:lumOff val="15000"/>
                  </a:schemeClr>
                </a:solidFill>
                <a:latin typeface="More Sugar"/>
                <a:ea typeface="More Sugar"/>
                <a:cs typeface="More Sugar"/>
                <a:sym typeface="More Sugar"/>
              </a:rPr>
              <a:t>xin</a:t>
            </a:r>
            <a:r>
              <a:rPr lang="en-US" sz="13800" dirty="0" smtClean="0">
                <a:solidFill>
                  <a:schemeClr val="tx1">
                    <a:lumMod val="85000"/>
                    <a:lumOff val="15000"/>
                  </a:schemeClr>
                </a:solidFill>
                <a:latin typeface="More Sugar"/>
                <a:ea typeface="More Sugar"/>
                <a:cs typeface="More Sugar"/>
                <a:sym typeface="More Sugar"/>
              </a:rPr>
              <a:t> </a:t>
            </a:r>
            <a:r>
              <a:rPr lang="en-US" sz="13800" dirty="0" err="1" smtClean="0">
                <a:solidFill>
                  <a:schemeClr val="tx1">
                    <a:lumMod val="85000"/>
                    <a:lumOff val="15000"/>
                  </a:schemeClr>
                </a:solidFill>
                <a:latin typeface="More Sugar"/>
                <a:ea typeface="More Sugar"/>
                <a:cs typeface="More Sugar"/>
                <a:sym typeface="More Sugar"/>
              </a:rPr>
              <a:t>chân</a:t>
            </a:r>
            <a:r>
              <a:rPr lang="en-US" sz="13800" dirty="0" smtClean="0">
                <a:solidFill>
                  <a:schemeClr val="tx1">
                    <a:lumMod val="85000"/>
                    <a:lumOff val="15000"/>
                  </a:schemeClr>
                </a:solidFill>
                <a:latin typeface="More Sugar"/>
                <a:ea typeface="More Sugar"/>
                <a:cs typeface="More Sugar"/>
                <a:sym typeface="More Sugar"/>
              </a:rPr>
              <a:t> </a:t>
            </a:r>
            <a:r>
              <a:rPr lang="en-US" sz="13800" dirty="0" err="1" smtClean="0">
                <a:solidFill>
                  <a:schemeClr val="tx1">
                    <a:lumMod val="85000"/>
                    <a:lumOff val="15000"/>
                  </a:schemeClr>
                </a:solidFill>
                <a:latin typeface="More Sugar"/>
                <a:ea typeface="More Sugar"/>
                <a:cs typeface="More Sugar"/>
                <a:sym typeface="More Sugar"/>
              </a:rPr>
              <a:t>thành</a:t>
            </a:r>
            <a:r>
              <a:rPr lang="en-US" sz="13800" dirty="0" smtClean="0">
                <a:solidFill>
                  <a:schemeClr val="tx1">
                    <a:lumMod val="85000"/>
                    <a:lumOff val="15000"/>
                  </a:schemeClr>
                </a:solidFill>
                <a:latin typeface="More Sugar"/>
                <a:ea typeface="More Sugar"/>
                <a:cs typeface="More Sugar"/>
                <a:sym typeface="More Sugar"/>
              </a:rPr>
              <a:t> </a:t>
            </a:r>
            <a:r>
              <a:rPr lang="en-US" sz="13800" dirty="0" err="1" smtClean="0">
                <a:solidFill>
                  <a:schemeClr val="tx1">
                    <a:lumMod val="85000"/>
                    <a:lumOff val="15000"/>
                  </a:schemeClr>
                </a:solidFill>
                <a:latin typeface="More Sugar"/>
                <a:ea typeface="More Sugar"/>
                <a:cs typeface="More Sugar"/>
                <a:sym typeface="More Sugar"/>
              </a:rPr>
              <a:t>cảm</a:t>
            </a:r>
            <a:r>
              <a:rPr lang="en-US" sz="13800" dirty="0" smtClean="0">
                <a:solidFill>
                  <a:schemeClr val="tx1">
                    <a:lumMod val="85000"/>
                    <a:lumOff val="15000"/>
                  </a:schemeClr>
                </a:solidFill>
                <a:latin typeface="More Sugar"/>
                <a:ea typeface="More Sugar"/>
                <a:cs typeface="More Sugar"/>
                <a:sym typeface="More Sugar"/>
              </a:rPr>
              <a:t> </a:t>
            </a:r>
            <a:r>
              <a:rPr lang="en-US" sz="13800" dirty="0" err="1" smtClean="0">
                <a:solidFill>
                  <a:schemeClr val="tx1">
                    <a:lumMod val="85000"/>
                    <a:lumOff val="15000"/>
                  </a:schemeClr>
                </a:solidFill>
                <a:latin typeface="More Sugar"/>
                <a:ea typeface="More Sugar"/>
                <a:cs typeface="More Sugar"/>
                <a:sym typeface="More Sugar"/>
              </a:rPr>
              <a:t>ơn</a:t>
            </a:r>
            <a:r>
              <a:rPr lang="en-US" sz="13800" dirty="0" smtClean="0">
                <a:solidFill>
                  <a:schemeClr val="tx1">
                    <a:lumMod val="85000"/>
                    <a:lumOff val="15000"/>
                  </a:schemeClr>
                </a:solidFill>
                <a:latin typeface="More Sugar"/>
                <a:ea typeface="More Sugar"/>
                <a:cs typeface="More Sugar"/>
                <a:sym typeface="More Sugar"/>
              </a:rPr>
              <a:t>.</a:t>
            </a:r>
          </a:p>
          <a:p>
            <a:pPr algn="ctr">
              <a:lnSpc>
                <a:spcPts val="13260"/>
              </a:lnSpc>
            </a:pPr>
            <a:endParaRPr lang="en-US" sz="13800" dirty="0">
              <a:solidFill>
                <a:schemeClr val="tx1">
                  <a:lumMod val="85000"/>
                  <a:lumOff val="15000"/>
                </a:schemeClr>
              </a:solidFill>
              <a:latin typeface="More Sugar"/>
              <a:ea typeface="More Sugar"/>
              <a:cs typeface="More Sugar"/>
              <a:sym typeface="More Sugar"/>
            </a:endParaRPr>
          </a:p>
        </p:txBody>
      </p:sp>
      <p:sp>
        <p:nvSpPr>
          <p:cNvPr id="20" name="TextBox 20"/>
          <p:cNvSpPr txBox="1"/>
          <p:nvPr/>
        </p:nvSpPr>
        <p:spPr>
          <a:xfrm>
            <a:off x="17192832" y="9210675"/>
            <a:ext cx="285335" cy="335413"/>
          </a:xfrm>
          <a:prstGeom prst="rect">
            <a:avLst/>
          </a:prstGeom>
        </p:spPr>
        <p:txBody>
          <a:bodyPr wrap="none" lIns="0" tIns="0" rIns="0" bIns="0" rtlCol="0" anchor="t">
            <a:spAutoFit/>
          </a:bodyPr>
          <a:lstStyle/>
          <a:p>
            <a:pPr algn="ctr">
              <a:lnSpc>
                <a:spcPts val="2800"/>
              </a:lnSpc>
              <a:spcBef>
                <a:spcPct val="0"/>
              </a:spcBef>
            </a:pPr>
            <a:r>
              <a:rPr lang="en-US" sz="2000" dirty="0" smtClean="0">
                <a:solidFill>
                  <a:srgbClr val="000000"/>
                </a:solidFill>
                <a:latin typeface="Noto Serif Display"/>
                <a:ea typeface="Noto Serif Display"/>
                <a:cs typeface="Noto Serif Display"/>
                <a:sym typeface="Noto Serif Display"/>
              </a:rPr>
              <a:t>61</a:t>
            </a:r>
            <a:endParaRPr lang="en-US" sz="2000" dirty="0">
              <a:solidFill>
                <a:srgbClr val="000000"/>
              </a:solidFill>
              <a:latin typeface="Noto Serif Display"/>
              <a:ea typeface="Noto Serif Display"/>
              <a:cs typeface="Noto Serif Display"/>
              <a:sym typeface="Noto Serif Display"/>
            </a:endParaRPr>
          </a:p>
        </p:txBody>
      </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6194567" y="2586020"/>
            <a:ext cx="6658333" cy="6658333"/>
          </a:xfrm>
          <a:custGeom>
            <a:avLst/>
            <a:gdLst/>
            <a:ahLst/>
            <a:cxnLst/>
            <a:rect l="l" t="t" r="r" b="b"/>
            <a:pathLst>
              <a:path w="6658333" h="6658333">
                <a:moveTo>
                  <a:pt x="0" y="0"/>
                </a:moveTo>
                <a:lnTo>
                  <a:pt x="6658333" y="0"/>
                </a:lnTo>
                <a:lnTo>
                  <a:pt x="6658333" y="6658333"/>
                </a:lnTo>
                <a:lnTo>
                  <a:pt x="0" y="66583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9722702" y="2599967"/>
            <a:ext cx="6658333" cy="6658333"/>
          </a:xfrm>
          <a:custGeom>
            <a:avLst/>
            <a:gdLst/>
            <a:ahLst/>
            <a:cxnLst/>
            <a:rect l="l" t="t" r="r" b="b"/>
            <a:pathLst>
              <a:path w="6658333" h="6658333">
                <a:moveTo>
                  <a:pt x="0" y="0"/>
                </a:moveTo>
                <a:lnTo>
                  <a:pt x="6658333" y="0"/>
                </a:lnTo>
                <a:lnTo>
                  <a:pt x="6658333" y="6658333"/>
                </a:lnTo>
                <a:lnTo>
                  <a:pt x="0" y="66583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8" name="Group 8"/>
          <p:cNvGrpSpPr/>
          <p:nvPr/>
        </p:nvGrpSpPr>
        <p:grpSpPr>
          <a:xfrm>
            <a:off x="16817014" y="8318526"/>
            <a:ext cx="1138719" cy="98434"/>
            <a:chOff x="0" y="0"/>
            <a:chExt cx="2833787" cy="244960"/>
          </a:xfrm>
        </p:grpSpPr>
        <p:sp>
          <p:nvSpPr>
            <p:cNvPr id="9" name="Freeform 9"/>
            <p:cNvSpPr/>
            <p:nvPr/>
          </p:nvSpPr>
          <p:spPr>
            <a:xfrm>
              <a:off x="0" y="0"/>
              <a:ext cx="2833787" cy="244960"/>
            </a:xfrm>
            <a:custGeom>
              <a:avLst/>
              <a:gdLst/>
              <a:ahLst/>
              <a:cxnLst/>
              <a:rect l="l" t="t" r="r" b="b"/>
              <a:pathLst>
                <a:path w="2833787" h="244960">
                  <a:moveTo>
                    <a:pt x="0" y="0"/>
                  </a:moveTo>
                  <a:lnTo>
                    <a:pt x="2833787" y="0"/>
                  </a:lnTo>
                  <a:lnTo>
                    <a:pt x="2833787" y="244960"/>
                  </a:lnTo>
                  <a:lnTo>
                    <a:pt x="0" y="244960"/>
                  </a:lnTo>
                  <a:close/>
                </a:path>
              </a:pathLst>
            </a:custGeom>
            <a:solidFill>
              <a:srgbClr val="FFFAF0"/>
            </a:solidFill>
          </p:spPr>
        </p:sp>
        <p:sp>
          <p:nvSpPr>
            <p:cNvPr id="10" name="TextBox 10"/>
            <p:cNvSpPr txBox="1"/>
            <p:nvPr/>
          </p:nvSpPr>
          <p:spPr>
            <a:xfrm>
              <a:off x="0" y="-38100"/>
              <a:ext cx="2833787" cy="28306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1306213"/>
            <a:ext cx="7513296" cy="935406"/>
          </a:xfrm>
          <a:prstGeom prst="rect">
            <a:avLst/>
          </a:prstGeom>
        </p:spPr>
        <p:txBody>
          <a:bodyPr lIns="0" tIns="0" rIns="0" bIns="0" rtlCol="0" anchor="t">
            <a:spAutoFit/>
          </a:bodyPr>
          <a:lstStyle/>
          <a:p>
            <a:pPr algn="ctr">
              <a:lnSpc>
                <a:spcPts val="7767"/>
              </a:lnSpc>
              <a:spcBef>
                <a:spcPct val="0"/>
              </a:spcBef>
            </a:pPr>
            <a:r>
              <a:rPr lang="en-US" sz="5547" b="1" u="sng" dirty="0" err="1">
                <a:solidFill>
                  <a:srgbClr val="000000"/>
                </a:solidFill>
                <a:latin typeface="Open Sans Bold"/>
                <a:ea typeface="Open Sans Bold"/>
                <a:cs typeface="Open Sans Bold"/>
                <a:sym typeface="Open Sans Bold"/>
              </a:rPr>
              <a:t>Nội</a:t>
            </a:r>
            <a:r>
              <a:rPr lang="en-US" sz="5547" b="1" u="sng" dirty="0">
                <a:solidFill>
                  <a:srgbClr val="000000"/>
                </a:solidFill>
                <a:latin typeface="Open Sans Bold"/>
                <a:ea typeface="Open Sans Bold"/>
                <a:cs typeface="Open Sans Bold"/>
                <a:sym typeface="Open Sans Bold"/>
              </a:rPr>
              <a:t> dung</a:t>
            </a:r>
          </a:p>
        </p:txBody>
      </p:sp>
      <p:sp>
        <p:nvSpPr>
          <p:cNvPr id="12" name="TextBox 12"/>
          <p:cNvSpPr txBox="1"/>
          <p:nvPr/>
        </p:nvSpPr>
        <p:spPr>
          <a:xfrm>
            <a:off x="5798912" y="2798854"/>
            <a:ext cx="8125800" cy="1036592"/>
          </a:xfrm>
          <a:prstGeom prst="rect">
            <a:avLst/>
          </a:prstGeom>
        </p:spPr>
        <p:txBody>
          <a:bodyPr lIns="0" tIns="0" rIns="0" bIns="0" rtlCol="0" anchor="t">
            <a:spAutoFit/>
          </a:bodyPr>
          <a:lstStyle/>
          <a:p>
            <a:pPr marL="1309280" lvl="1" indent="-654640" algn="l">
              <a:lnSpc>
                <a:spcPts val="8490"/>
              </a:lnSpc>
              <a:spcBef>
                <a:spcPct val="0"/>
              </a:spcBef>
              <a:buAutoNum type="arabicPeriod"/>
            </a:pPr>
            <a:r>
              <a:rPr lang="en-US" sz="6064" dirty="0" err="1">
                <a:solidFill>
                  <a:srgbClr val="000000"/>
                </a:solidFill>
                <a:latin typeface="Open Sans"/>
                <a:ea typeface="Open Sans"/>
                <a:cs typeface="Open Sans"/>
                <a:sym typeface="Open Sans"/>
              </a:rPr>
              <a:t>Tổng</a:t>
            </a:r>
            <a:r>
              <a:rPr lang="en-US" sz="6064" dirty="0">
                <a:solidFill>
                  <a:srgbClr val="000000"/>
                </a:solidFill>
                <a:latin typeface="Open Sans"/>
                <a:ea typeface="Open Sans"/>
                <a:cs typeface="Open Sans"/>
                <a:sym typeface="Open Sans"/>
              </a:rPr>
              <a:t> </a:t>
            </a:r>
            <a:r>
              <a:rPr lang="en-US" sz="6064" dirty="0" err="1">
                <a:solidFill>
                  <a:srgbClr val="000000"/>
                </a:solidFill>
                <a:latin typeface="Open Sans"/>
                <a:ea typeface="Open Sans"/>
                <a:cs typeface="Open Sans"/>
                <a:sym typeface="Open Sans"/>
              </a:rPr>
              <a:t>quan</a:t>
            </a:r>
            <a:r>
              <a:rPr lang="en-US" sz="6064" dirty="0">
                <a:solidFill>
                  <a:srgbClr val="000000"/>
                </a:solidFill>
                <a:latin typeface="Open Sans"/>
                <a:ea typeface="Open Sans"/>
                <a:cs typeface="Open Sans"/>
                <a:sym typeface="Open Sans"/>
              </a:rPr>
              <a:t> </a:t>
            </a:r>
            <a:r>
              <a:rPr lang="en-US" sz="6064" dirty="0" err="1">
                <a:solidFill>
                  <a:srgbClr val="000000"/>
                </a:solidFill>
                <a:latin typeface="Open Sans"/>
                <a:ea typeface="Open Sans"/>
                <a:cs typeface="Open Sans"/>
                <a:sym typeface="Open Sans"/>
              </a:rPr>
              <a:t>đề</a:t>
            </a:r>
            <a:r>
              <a:rPr lang="en-US" sz="6064" dirty="0">
                <a:solidFill>
                  <a:srgbClr val="000000"/>
                </a:solidFill>
                <a:latin typeface="Open Sans"/>
                <a:ea typeface="Open Sans"/>
                <a:cs typeface="Open Sans"/>
                <a:sym typeface="Open Sans"/>
              </a:rPr>
              <a:t> </a:t>
            </a:r>
            <a:r>
              <a:rPr lang="en-US" sz="6064" dirty="0" err="1">
                <a:solidFill>
                  <a:srgbClr val="000000"/>
                </a:solidFill>
                <a:latin typeface="Open Sans"/>
                <a:ea typeface="Open Sans"/>
                <a:cs typeface="Open Sans"/>
                <a:sym typeface="Open Sans"/>
              </a:rPr>
              <a:t>tài</a:t>
            </a:r>
            <a:endParaRPr lang="en-US" sz="6064" dirty="0">
              <a:solidFill>
                <a:srgbClr val="000000"/>
              </a:solidFill>
              <a:latin typeface="Open Sans"/>
              <a:ea typeface="Open Sans"/>
              <a:cs typeface="Open Sans"/>
              <a:sym typeface="Open Sans"/>
            </a:endParaRPr>
          </a:p>
        </p:txBody>
      </p:sp>
      <p:sp>
        <p:nvSpPr>
          <p:cNvPr id="13" name="TextBox 13"/>
          <p:cNvSpPr txBox="1"/>
          <p:nvPr/>
        </p:nvSpPr>
        <p:spPr>
          <a:xfrm>
            <a:off x="5516301" y="6486369"/>
            <a:ext cx="10864734" cy="2112344"/>
          </a:xfrm>
          <a:prstGeom prst="rect">
            <a:avLst/>
          </a:prstGeom>
        </p:spPr>
        <p:txBody>
          <a:bodyPr lIns="0" tIns="0" rIns="0" bIns="0" rtlCol="0" anchor="t">
            <a:spAutoFit/>
          </a:bodyPr>
          <a:lstStyle/>
          <a:p>
            <a:pPr algn="ctr">
              <a:lnSpc>
                <a:spcPts val="8521"/>
              </a:lnSpc>
              <a:spcBef>
                <a:spcPct val="0"/>
              </a:spcBef>
            </a:pPr>
            <a:r>
              <a:rPr lang="en-US" sz="6086" dirty="0">
                <a:solidFill>
                  <a:srgbClr val="000000"/>
                </a:solidFill>
                <a:latin typeface="Open Sans"/>
                <a:ea typeface="Open Sans"/>
                <a:cs typeface="Open Sans"/>
                <a:sym typeface="Open Sans"/>
              </a:rPr>
              <a:t>4. </a:t>
            </a:r>
            <a:r>
              <a:rPr lang="en-US" sz="6086" dirty="0" err="1">
                <a:solidFill>
                  <a:srgbClr val="000000"/>
                </a:solidFill>
                <a:latin typeface="Open Sans"/>
                <a:ea typeface="Open Sans"/>
                <a:cs typeface="Open Sans"/>
                <a:sym typeface="Open Sans"/>
              </a:rPr>
              <a:t>Kết</a:t>
            </a:r>
            <a:r>
              <a:rPr lang="en-US" sz="6086" dirty="0">
                <a:solidFill>
                  <a:srgbClr val="000000"/>
                </a:solidFill>
                <a:latin typeface="Open Sans"/>
                <a:ea typeface="Open Sans"/>
                <a:cs typeface="Open Sans"/>
                <a:sym typeface="Open Sans"/>
              </a:rPr>
              <a:t> </a:t>
            </a:r>
            <a:r>
              <a:rPr lang="en-US" sz="6086" dirty="0" err="1">
                <a:solidFill>
                  <a:srgbClr val="000000"/>
                </a:solidFill>
                <a:latin typeface="Open Sans"/>
                <a:ea typeface="Open Sans"/>
                <a:cs typeface="Open Sans"/>
                <a:sym typeface="Open Sans"/>
              </a:rPr>
              <a:t>luận</a:t>
            </a:r>
            <a:r>
              <a:rPr lang="en-US" sz="6086" dirty="0">
                <a:solidFill>
                  <a:srgbClr val="000000"/>
                </a:solidFill>
                <a:latin typeface="Open Sans"/>
                <a:ea typeface="Open Sans"/>
                <a:cs typeface="Open Sans"/>
                <a:sym typeface="Open Sans"/>
              </a:rPr>
              <a:t> </a:t>
            </a:r>
            <a:r>
              <a:rPr lang="en-US" sz="6086" dirty="0" err="1">
                <a:solidFill>
                  <a:srgbClr val="000000"/>
                </a:solidFill>
                <a:latin typeface="Open Sans"/>
                <a:ea typeface="Open Sans"/>
                <a:cs typeface="Open Sans"/>
                <a:sym typeface="Open Sans"/>
              </a:rPr>
              <a:t>và</a:t>
            </a:r>
            <a:r>
              <a:rPr lang="en-US" sz="6086" dirty="0">
                <a:solidFill>
                  <a:srgbClr val="000000"/>
                </a:solidFill>
                <a:latin typeface="Open Sans"/>
                <a:ea typeface="Open Sans"/>
                <a:cs typeface="Open Sans"/>
                <a:sym typeface="Open Sans"/>
              </a:rPr>
              <a:t> </a:t>
            </a:r>
            <a:r>
              <a:rPr lang="en-US" sz="6086" dirty="0" err="1">
                <a:solidFill>
                  <a:srgbClr val="000000"/>
                </a:solidFill>
                <a:latin typeface="Open Sans"/>
                <a:ea typeface="Open Sans"/>
                <a:cs typeface="Open Sans"/>
                <a:sym typeface="Open Sans"/>
              </a:rPr>
              <a:t>hướng</a:t>
            </a:r>
            <a:r>
              <a:rPr lang="en-US" sz="6086" dirty="0">
                <a:solidFill>
                  <a:srgbClr val="000000"/>
                </a:solidFill>
                <a:latin typeface="Open Sans"/>
                <a:ea typeface="Open Sans"/>
                <a:cs typeface="Open Sans"/>
                <a:sym typeface="Open Sans"/>
              </a:rPr>
              <a:t> </a:t>
            </a:r>
            <a:r>
              <a:rPr lang="en-US" sz="6086" dirty="0" err="1">
                <a:solidFill>
                  <a:srgbClr val="000000"/>
                </a:solidFill>
                <a:latin typeface="Open Sans"/>
                <a:ea typeface="Open Sans"/>
                <a:cs typeface="Open Sans"/>
                <a:sym typeface="Open Sans"/>
              </a:rPr>
              <a:t>phát</a:t>
            </a:r>
            <a:r>
              <a:rPr lang="en-US" sz="6086" dirty="0">
                <a:solidFill>
                  <a:srgbClr val="000000"/>
                </a:solidFill>
                <a:latin typeface="Open Sans"/>
                <a:ea typeface="Open Sans"/>
                <a:cs typeface="Open Sans"/>
                <a:sym typeface="Open Sans"/>
              </a:rPr>
              <a:t> </a:t>
            </a:r>
            <a:r>
              <a:rPr lang="en-US" sz="6086" dirty="0" err="1">
                <a:solidFill>
                  <a:srgbClr val="000000"/>
                </a:solidFill>
                <a:latin typeface="Open Sans"/>
                <a:ea typeface="Open Sans"/>
                <a:cs typeface="Open Sans"/>
                <a:sym typeface="Open Sans"/>
              </a:rPr>
              <a:t>triển</a:t>
            </a:r>
            <a:endParaRPr lang="en-US" sz="6086" dirty="0">
              <a:solidFill>
                <a:srgbClr val="000000"/>
              </a:solidFill>
              <a:latin typeface="Open Sans"/>
              <a:ea typeface="Open Sans"/>
              <a:cs typeface="Open Sans"/>
              <a:sym typeface="Open Sans"/>
            </a:endParaRPr>
          </a:p>
        </p:txBody>
      </p:sp>
      <p:sp>
        <p:nvSpPr>
          <p:cNvPr id="14" name="TextBox 14"/>
          <p:cNvSpPr txBox="1"/>
          <p:nvPr/>
        </p:nvSpPr>
        <p:spPr>
          <a:xfrm>
            <a:off x="3566288" y="4048281"/>
            <a:ext cx="14389445" cy="1036592"/>
          </a:xfrm>
          <a:prstGeom prst="rect">
            <a:avLst/>
          </a:prstGeom>
        </p:spPr>
        <p:txBody>
          <a:bodyPr lIns="0" tIns="0" rIns="0" bIns="0" rtlCol="0" anchor="t">
            <a:spAutoFit/>
          </a:bodyPr>
          <a:lstStyle/>
          <a:p>
            <a:pPr algn="ctr">
              <a:lnSpc>
                <a:spcPts val="8490"/>
              </a:lnSpc>
              <a:spcBef>
                <a:spcPct val="0"/>
              </a:spcBef>
            </a:pPr>
            <a:r>
              <a:rPr lang="en-US" sz="6064" dirty="0">
                <a:solidFill>
                  <a:srgbClr val="000000"/>
                </a:solidFill>
                <a:latin typeface="Open Sans"/>
                <a:ea typeface="Open Sans"/>
                <a:cs typeface="Open Sans"/>
                <a:sym typeface="Open Sans"/>
              </a:rPr>
              <a:t>2. </a:t>
            </a:r>
            <a:r>
              <a:rPr lang="en-US" sz="6064" dirty="0" err="1">
                <a:solidFill>
                  <a:srgbClr val="000000"/>
                </a:solidFill>
                <a:latin typeface="Open Sans"/>
                <a:ea typeface="Open Sans"/>
                <a:cs typeface="Open Sans"/>
                <a:sym typeface="Open Sans"/>
              </a:rPr>
              <a:t>Phân</a:t>
            </a:r>
            <a:r>
              <a:rPr lang="en-US" sz="6064" dirty="0">
                <a:solidFill>
                  <a:srgbClr val="000000"/>
                </a:solidFill>
                <a:latin typeface="Open Sans"/>
                <a:ea typeface="Open Sans"/>
                <a:cs typeface="Open Sans"/>
                <a:sym typeface="Open Sans"/>
              </a:rPr>
              <a:t> </a:t>
            </a:r>
            <a:r>
              <a:rPr lang="en-US" sz="6064" dirty="0" err="1">
                <a:solidFill>
                  <a:srgbClr val="000000"/>
                </a:solidFill>
                <a:latin typeface="Open Sans"/>
                <a:ea typeface="Open Sans"/>
                <a:cs typeface="Open Sans"/>
                <a:sym typeface="Open Sans"/>
              </a:rPr>
              <a:t>tích</a:t>
            </a:r>
            <a:r>
              <a:rPr lang="en-US" sz="6064" dirty="0">
                <a:solidFill>
                  <a:srgbClr val="000000"/>
                </a:solidFill>
                <a:latin typeface="Open Sans"/>
                <a:ea typeface="Open Sans"/>
                <a:cs typeface="Open Sans"/>
                <a:sym typeface="Open Sans"/>
              </a:rPr>
              <a:t> </a:t>
            </a:r>
            <a:r>
              <a:rPr lang="en-US" sz="6064" dirty="0" err="1">
                <a:solidFill>
                  <a:srgbClr val="000000"/>
                </a:solidFill>
                <a:latin typeface="Open Sans"/>
                <a:ea typeface="Open Sans"/>
                <a:cs typeface="Open Sans"/>
                <a:sym typeface="Open Sans"/>
              </a:rPr>
              <a:t>thiết</a:t>
            </a:r>
            <a:r>
              <a:rPr lang="en-US" sz="6064" dirty="0">
                <a:solidFill>
                  <a:srgbClr val="000000"/>
                </a:solidFill>
                <a:latin typeface="Open Sans"/>
                <a:ea typeface="Open Sans"/>
                <a:cs typeface="Open Sans"/>
                <a:sym typeface="Open Sans"/>
              </a:rPr>
              <a:t> </a:t>
            </a:r>
            <a:r>
              <a:rPr lang="en-US" sz="6064" dirty="0" err="1">
                <a:solidFill>
                  <a:srgbClr val="000000"/>
                </a:solidFill>
                <a:latin typeface="Open Sans"/>
                <a:ea typeface="Open Sans"/>
                <a:cs typeface="Open Sans"/>
                <a:sym typeface="Open Sans"/>
              </a:rPr>
              <a:t>kế</a:t>
            </a:r>
            <a:r>
              <a:rPr lang="en-US" sz="6064" dirty="0">
                <a:solidFill>
                  <a:srgbClr val="000000"/>
                </a:solidFill>
                <a:latin typeface="Open Sans"/>
                <a:ea typeface="Open Sans"/>
                <a:cs typeface="Open Sans"/>
                <a:sym typeface="Open Sans"/>
              </a:rPr>
              <a:t> wed</a:t>
            </a:r>
          </a:p>
        </p:txBody>
      </p:sp>
      <p:sp>
        <p:nvSpPr>
          <p:cNvPr id="15" name="TextBox 15"/>
          <p:cNvSpPr txBox="1"/>
          <p:nvPr/>
        </p:nvSpPr>
        <p:spPr>
          <a:xfrm>
            <a:off x="5798912" y="5267325"/>
            <a:ext cx="8208729" cy="1053102"/>
          </a:xfrm>
          <a:prstGeom prst="rect">
            <a:avLst/>
          </a:prstGeom>
        </p:spPr>
        <p:txBody>
          <a:bodyPr lIns="0" tIns="0" rIns="0" bIns="0" rtlCol="0" anchor="t">
            <a:spAutoFit/>
          </a:bodyPr>
          <a:lstStyle/>
          <a:p>
            <a:pPr algn="ctr">
              <a:lnSpc>
                <a:spcPts val="8630"/>
              </a:lnSpc>
              <a:spcBef>
                <a:spcPct val="0"/>
              </a:spcBef>
            </a:pPr>
            <a:r>
              <a:rPr lang="en-US" sz="6164" dirty="0">
                <a:solidFill>
                  <a:srgbClr val="000000"/>
                </a:solidFill>
                <a:latin typeface="Open Sans"/>
                <a:ea typeface="Open Sans"/>
                <a:cs typeface="Open Sans"/>
                <a:sym typeface="Open Sans"/>
              </a:rPr>
              <a:t>3. </a:t>
            </a:r>
            <a:r>
              <a:rPr lang="en-US" sz="6164" dirty="0" err="1">
                <a:solidFill>
                  <a:srgbClr val="000000"/>
                </a:solidFill>
                <a:latin typeface="Open Sans"/>
                <a:ea typeface="Open Sans"/>
                <a:cs typeface="Open Sans"/>
                <a:sym typeface="Open Sans"/>
              </a:rPr>
              <a:t>Kết</a:t>
            </a:r>
            <a:r>
              <a:rPr lang="en-US" sz="6164" dirty="0">
                <a:solidFill>
                  <a:srgbClr val="000000"/>
                </a:solidFill>
                <a:latin typeface="Open Sans"/>
                <a:ea typeface="Open Sans"/>
                <a:cs typeface="Open Sans"/>
                <a:sym typeface="Open Sans"/>
              </a:rPr>
              <a:t> </a:t>
            </a:r>
            <a:r>
              <a:rPr lang="en-US" sz="6164" dirty="0" err="1">
                <a:solidFill>
                  <a:srgbClr val="000000"/>
                </a:solidFill>
                <a:latin typeface="Open Sans"/>
                <a:ea typeface="Open Sans"/>
                <a:cs typeface="Open Sans"/>
                <a:sym typeface="Open Sans"/>
              </a:rPr>
              <a:t>quả</a:t>
            </a:r>
            <a:r>
              <a:rPr lang="en-US" sz="6164" dirty="0">
                <a:solidFill>
                  <a:srgbClr val="000000"/>
                </a:solidFill>
                <a:latin typeface="Open Sans"/>
                <a:ea typeface="Open Sans"/>
                <a:cs typeface="Open Sans"/>
                <a:sym typeface="Open Sans"/>
              </a:rPr>
              <a:t> </a:t>
            </a:r>
            <a:r>
              <a:rPr lang="en-US" sz="6164" dirty="0" err="1">
                <a:solidFill>
                  <a:srgbClr val="000000"/>
                </a:solidFill>
                <a:latin typeface="Open Sans"/>
                <a:ea typeface="Open Sans"/>
                <a:cs typeface="Open Sans"/>
                <a:sym typeface="Open Sans"/>
              </a:rPr>
              <a:t>đạt</a:t>
            </a:r>
            <a:r>
              <a:rPr lang="en-US" sz="6164" dirty="0">
                <a:solidFill>
                  <a:srgbClr val="000000"/>
                </a:solidFill>
                <a:latin typeface="Open Sans"/>
                <a:ea typeface="Open Sans"/>
                <a:cs typeface="Open Sans"/>
                <a:sym typeface="Open Sans"/>
              </a:rPr>
              <a:t> </a:t>
            </a:r>
            <a:r>
              <a:rPr lang="en-US" sz="6164" dirty="0" err="1">
                <a:solidFill>
                  <a:srgbClr val="000000"/>
                </a:solidFill>
                <a:latin typeface="Open Sans"/>
                <a:ea typeface="Open Sans"/>
                <a:cs typeface="Open Sans"/>
                <a:sym typeface="Open Sans"/>
              </a:rPr>
              <a:t>được</a:t>
            </a:r>
            <a:endParaRPr lang="en-US" sz="6164" dirty="0">
              <a:solidFill>
                <a:srgbClr val="000000"/>
              </a:solidFill>
              <a:latin typeface="Open Sans"/>
              <a:ea typeface="Open Sans"/>
              <a:cs typeface="Open Sans"/>
              <a:sym typeface="Open Sans"/>
            </a:endParaRP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7</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1000"/>
                                        <p:tgtEl>
                                          <p:spTgt spid="12">
                                            <p:txEl>
                                              <p:pRg st="0" end="0"/>
                                            </p:txEl>
                                          </p:spTgt>
                                        </p:tgtEl>
                                      </p:cBhvr>
                                    </p:animEffect>
                                    <p:anim calcmode="lin" valueType="num">
                                      <p:cBhvr>
                                        <p:cTn id="14"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fade">
                                      <p:cBhvr>
                                        <p:cTn id="20" dur="1000"/>
                                        <p:tgtEl>
                                          <p:spTgt spid="14">
                                            <p:txEl>
                                              <p:pRg st="0" end="0"/>
                                            </p:txEl>
                                          </p:spTgt>
                                        </p:tgtEl>
                                      </p:cBhvr>
                                    </p:animEffect>
                                    <p:anim calcmode="lin" valueType="num">
                                      <p:cBhvr>
                                        <p:cTn id="21"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1000"/>
                                        <p:tgtEl>
                                          <p:spTgt spid="15">
                                            <p:txEl>
                                              <p:pRg st="0" end="0"/>
                                            </p:txEl>
                                          </p:spTgt>
                                        </p:tgtEl>
                                      </p:cBhvr>
                                    </p:animEffect>
                                    <p:anim calcmode="lin" valueType="num">
                                      <p:cBhvr>
                                        <p:cTn id="2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fade">
                                      <p:cBhvr>
                                        <p:cTn id="34" dur="1000"/>
                                        <p:tgtEl>
                                          <p:spTgt spid="13">
                                            <p:txEl>
                                              <p:pRg st="0" end="0"/>
                                            </p:txEl>
                                          </p:spTgt>
                                        </p:tgtEl>
                                      </p:cBhvr>
                                    </p:animEffect>
                                    <p:anim calcmode="lin" valueType="num">
                                      <p:cBhvr>
                                        <p:cTn id="3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7AECB"/>
        </a:solidFill>
        <a:effectLst/>
      </p:bgPr>
    </p:bg>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11937244" y="4203145"/>
            <a:ext cx="3086100" cy="4960678"/>
            <a:chOff x="0" y="0"/>
            <a:chExt cx="812800" cy="1306516"/>
          </a:xfrm>
        </p:grpSpPr>
        <p:sp>
          <p:nvSpPr>
            <p:cNvPr id="5" name="Freeform 5"/>
            <p:cNvSpPr/>
            <p:nvPr/>
          </p:nvSpPr>
          <p:spPr>
            <a:xfrm>
              <a:off x="0" y="0"/>
              <a:ext cx="812800" cy="1306516"/>
            </a:xfrm>
            <a:custGeom>
              <a:avLst/>
              <a:gdLst/>
              <a:ahLst/>
              <a:cxnLst/>
              <a:rect l="l" t="t" r="r" b="b"/>
              <a:pathLst>
                <a:path w="812800" h="1306516">
                  <a:moveTo>
                    <a:pt x="0" y="0"/>
                  </a:moveTo>
                  <a:lnTo>
                    <a:pt x="812800" y="0"/>
                  </a:lnTo>
                  <a:lnTo>
                    <a:pt x="812800" y="1306516"/>
                  </a:lnTo>
                  <a:lnTo>
                    <a:pt x="0" y="1306516"/>
                  </a:lnTo>
                  <a:close/>
                </a:path>
              </a:pathLst>
            </a:custGeom>
            <a:solidFill>
              <a:srgbClr val="C7AECB"/>
            </a:solidFill>
          </p:spPr>
        </p:sp>
        <p:sp>
          <p:nvSpPr>
            <p:cNvPr id="6" name="TextBox 6"/>
            <p:cNvSpPr txBox="1"/>
            <p:nvPr/>
          </p:nvSpPr>
          <p:spPr>
            <a:xfrm>
              <a:off x="0" y="-38100"/>
              <a:ext cx="812800" cy="1344616"/>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4031482" y="7275335"/>
            <a:ext cx="83318" cy="343719"/>
            <a:chOff x="0" y="0"/>
            <a:chExt cx="21944" cy="90527"/>
          </a:xfrm>
        </p:grpSpPr>
        <p:sp>
          <p:nvSpPr>
            <p:cNvPr id="8" name="Freeform 8"/>
            <p:cNvSpPr/>
            <p:nvPr/>
          </p:nvSpPr>
          <p:spPr>
            <a:xfrm>
              <a:off x="0" y="0"/>
              <a:ext cx="21944" cy="90527"/>
            </a:xfrm>
            <a:custGeom>
              <a:avLst/>
              <a:gdLst/>
              <a:ahLst/>
              <a:cxnLst/>
              <a:rect l="l" t="t" r="r" b="b"/>
              <a:pathLst>
                <a:path w="21944" h="90527">
                  <a:moveTo>
                    <a:pt x="0" y="0"/>
                  </a:moveTo>
                  <a:lnTo>
                    <a:pt x="21944" y="0"/>
                  </a:lnTo>
                  <a:lnTo>
                    <a:pt x="21944" y="90527"/>
                  </a:lnTo>
                  <a:lnTo>
                    <a:pt x="0" y="90527"/>
                  </a:lnTo>
                  <a:close/>
                </a:path>
              </a:pathLst>
            </a:custGeom>
            <a:solidFill>
              <a:srgbClr val="C7AECB"/>
            </a:solidFill>
          </p:spPr>
        </p:sp>
        <p:sp>
          <p:nvSpPr>
            <p:cNvPr id="9" name="TextBox 9"/>
            <p:cNvSpPr txBox="1"/>
            <p:nvPr/>
          </p:nvSpPr>
          <p:spPr>
            <a:xfrm>
              <a:off x="0" y="-38100"/>
              <a:ext cx="21944" cy="128627"/>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1" name="Freeform 11"/>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2" name="Group 12"/>
          <p:cNvGrpSpPr/>
          <p:nvPr/>
        </p:nvGrpSpPr>
        <p:grpSpPr>
          <a:xfrm>
            <a:off x="316997" y="8051702"/>
            <a:ext cx="365258" cy="36525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15842" y="7945273"/>
            <a:ext cx="212858" cy="21285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028700" y="675234"/>
            <a:ext cx="2246458" cy="1931954"/>
          </a:xfrm>
          <a:custGeom>
            <a:avLst/>
            <a:gdLst/>
            <a:ahLst/>
            <a:cxnLst/>
            <a:rect l="l" t="t" r="r" b="b"/>
            <a:pathLst>
              <a:path w="2246458" h="1931954">
                <a:moveTo>
                  <a:pt x="0" y="0"/>
                </a:moveTo>
                <a:lnTo>
                  <a:pt x="2246458" y="0"/>
                </a:lnTo>
                <a:lnTo>
                  <a:pt x="2246458" y="1931953"/>
                </a:lnTo>
                <a:lnTo>
                  <a:pt x="0" y="193195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19" name="Group 19"/>
          <p:cNvGrpSpPr/>
          <p:nvPr/>
        </p:nvGrpSpPr>
        <p:grpSpPr>
          <a:xfrm>
            <a:off x="9212862" y="2698903"/>
            <a:ext cx="7307290" cy="5246370"/>
            <a:chOff x="0" y="0"/>
            <a:chExt cx="1132090" cy="812800"/>
          </a:xfrm>
        </p:grpSpPr>
        <p:sp>
          <p:nvSpPr>
            <p:cNvPr id="20" name="Freeform 20"/>
            <p:cNvSpPr/>
            <p:nvPr/>
          </p:nvSpPr>
          <p:spPr>
            <a:xfrm>
              <a:off x="0" y="0"/>
              <a:ext cx="1132090" cy="812800"/>
            </a:xfrm>
            <a:custGeom>
              <a:avLst/>
              <a:gdLst/>
              <a:ahLst/>
              <a:cxnLst/>
              <a:rect l="l" t="t" r="r" b="b"/>
              <a:pathLst>
                <a:path w="1132090" h="812800">
                  <a:moveTo>
                    <a:pt x="24368" y="0"/>
                  </a:moveTo>
                  <a:lnTo>
                    <a:pt x="1107722" y="0"/>
                  </a:lnTo>
                  <a:cubicBezTo>
                    <a:pt x="1121180" y="0"/>
                    <a:pt x="1132090" y="10910"/>
                    <a:pt x="1132090" y="24368"/>
                  </a:cubicBezTo>
                  <a:lnTo>
                    <a:pt x="1132090" y="788432"/>
                  </a:lnTo>
                  <a:cubicBezTo>
                    <a:pt x="1132090" y="794895"/>
                    <a:pt x="1129523" y="801093"/>
                    <a:pt x="1124953" y="805663"/>
                  </a:cubicBezTo>
                  <a:cubicBezTo>
                    <a:pt x="1120383" y="810233"/>
                    <a:pt x="1114185" y="812800"/>
                    <a:pt x="1107722" y="812800"/>
                  </a:cubicBezTo>
                  <a:lnTo>
                    <a:pt x="24368" y="812800"/>
                  </a:lnTo>
                  <a:cubicBezTo>
                    <a:pt x="10910" y="812800"/>
                    <a:pt x="0" y="801890"/>
                    <a:pt x="0" y="788432"/>
                  </a:cubicBezTo>
                  <a:lnTo>
                    <a:pt x="0" y="24368"/>
                  </a:lnTo>
                  <a:cubicBezTo>
                    <a:pt x="0" y="10910"/>
                    <a:pt x="10910" y="0"/>
                    <a:pt x="24368" y="0"/>
                  </a:cubicBezTo>
                  <a:close/>
                </a:path>
              </a:pathLst>
            </a:custGeom>
            <a:blipFill>
              <a:blip r:embed="rId8"/>
              <a:stretch>
                <a:fillRect l="-26628" r="-26628"/>
              </a:stretch>
            </a:blipFill>
          </p:spPr>
        </p:sp>
      </p:grpSp>
      <p:sp>
        <p:nvSpPr>
          <p:cNvPr id="21" name="TextBox 21"/>
          <p:cNvSpPr txBox="1"/>
          <p:nvPr/>
        </p:nvSpPr>
        <p:spPr>
          <a:xfrm>
            <a:off x="11560" y="851022"/>
            <a:ext cx="4280737" cy="1433779"/>
          </a:xfrm>
          <a:prstGeom prst="rect">
            <a:avLst/>
          </a:prstGeom>
        </p:spPr>
        <p:txBody>
          <a:bodyPr lIns="0" tIns="0" rIns="0" bIns="0" rtlCol="0" anchor="t">
            <a:spAutoFit/>
          </a:bodyPr>
          <a:lstStyle/>
          <a:p>
            <a:pPr algn="ctr">
              <a:lnSpc>
                <a:spcPts val="11797"/>
              </a:lnSpc>
              <a:spcBef>
                <a:spcPct val="0"/>
              </a:spcBef>
            </a:pPr>
            <a:r>
              <a:rPr lang="en-US" sz="8427" b="1" dirty="0">
                <a:solidFill>
                  <a:srgbClr val="000000"/>
                </a:solidFill>
                <a:latin typeface="Open Sans Bold"/>
                <a:ea typeface="Open Sans Bold"/>
                <a:cs typeface="Open Sans Bold"/>
                <a:sym typeface="Open Sans Bold"/>
              </a:rPr>
              <a:t>1</a:t>
            </a:r>
          </a:p>
        </p:txBody>
      </p:sp>
      <p:sp>
        <p:nvSpPr>
          <p:cNvPr id="22" name="TextBox 22"/>
          <p:cNvSpPr txBox="1"/>
          <p:nvPr/>
        </p:nvSpPr>
        <p:spPr>
          <a:xfrm>
            <a:off x="316997" y="4092752"/>
            <a:ext cx="8904180" cy="4292636"/>
          </a:xfrm>
          <a:prstGeom prst="rect">
            <a:avLst/>
          </a:prstGeom>
        </p:spPr>
        <p:txBody>
          <a:bodyPr lIns="0" tIns="0" rIns="0" bIns="0" rtlCol="0" anchor="t">
            <a:spAutoFit/>
          </a:bodyPr>
          <a:lstStyle/>
          <a:p>
            <a:pPr marL="1336181" lvl="1" indent="-668090" algn="l">
              <a:lnSpc>
                <a:spcPts val="8664"/>
              </a:lnSpc>
              <a:buFont typeface="Arial"/>
              <a:buChar char="•"/>
            </a:pPr>
            <a:r>
              <a:rPr lang="en-US" sz="6188" dirty="0" err="1">
                <a:solidFill>
                  <a:srgbClr val="000000"/>
                </a:solidFill>
                <a:latin typeface="Open Sans"/>
                <a:ea typeface="Open Sans"/>
                <a:cs typeface="Open Sans"/>
                <a:sym typeface="Open Sans"/>
              </a:rPr>
              <a:t>Lý</a:t>
            </a:r>
            <a:r>
              <a:rPr lang="en-US" sz="6188" dirty="0">
                <a:solidFill>
                  <a:srgbClr val="000000"/>
                </a:solidFill>
                <a:latin typeface="Open Sans"/>
                <a:ea typeface="Open Sans"/>
                <a:cs typeface="Open Sans"/>
                <a:sym typeface="Open Sans"/>
              </a:rPr>
              <a:t> do </a:t>
            </a:r>
            <a:r>
              <a:rPr lang="en-US" sz="6188" dirty="0" err="1">
                <a:solidFill>
                  <a:srgbClr val="000000"/>
                </a:solidFill>
                <a:latin typeface="Open Sans"/>
                <a:ea typeface="Open Sans"/>
                <a:cs typeface="Open Sans"/>
                <a:sym typeface="Open Sans"/>
              </a:rPr>
              <a:t>chọn</a:t>
            </a:r>
            <a:r>
              <a:rPr lang="en-US" sz="6188" dirty="0">
                <a:solidFill>
                  <a:srgbClr val="000000"/>
                </a:solidFill>
                <a:latin typeface="Open Sans"/>
                <a:ea typeface="Open Sans"/>
                <a:cs typeface="Open Sans"/>
                <a:sym typeface="Open Sans"/>
              </a:rPr>
              <a:t> </a:t>
            </a:r>
            <a:r>
              <a:rPr lang="en-US" sz="6188" dirty="0" err="1">
                <a:solidFill>
                  <a:srgbClr val="000000"/>
                </a:solidFill>
                <a:latin typeface="Open Sans"/>
                <a:ea typeface="Open Sans"/>
                <a:cs typeface="Open Sans"/>
                <a:sym typeface="Open Sans"/>
              </a:rPr>
              <a:t>đề</a:t>
            </a:r>
            <a:r>
              <a:rPr lang="en-US" sz="6188" dirty="0">
                <a:solidFill>
                  <a:srgbClr val="000000"/>
                </a:solidFill>
                <a:latin typeface="Open Sans"/>
                <a:ea typeface="Open Sans"/>
                <a:cs typeface="Open Sans"/>
                <a:sym typeface="Open Sans"/>
              </a:rPr>
              <a:t> </a:t>
            </a:r>
            <a:r>
              <a:rPr lang="en-US" sz="6188" dirty="0" err="1">
                <a:solidFill>
                  <a:srgbClr val="000000"/>
                </a:solidFill>
                <a:latin typeface="Open Sans"/>
                <a:ea typeface="Open Sans"/>
                <a:cs typeface="Open Sans"/>
                <a:sym typeface="Open Sans"/>
              </a:rPr>
              <a:t>tài</a:t>
            </a:r>
            <a:endParaRPr lang="en-US" sz="6188" dirty="0">
              <a:solidFill>
                <a:srgbClr val="000000"/>
              </a:solidFill>
              <a:latin typeface="Open Sans"/>
              <a:ea typeface="Open Sans"/>
              <a:cs typeface="Open Sans"/>
              <a:sym typeface="Open Sans"/>
            </a:endParaRPr>
          </a:p>
          <a:p>
            <a:pPr marL="1336181" lvl="1" indent="-668090" algn="l">
              <a:lnSpc>
                <a:spcPts val="8664"/>
              </a:lnSpc>
              <a:buFont typeface="Arial"/>
              <a:buChar char="•"/>
            </a:pPr>
            <a:r>
              <a:rPr lang="en-US" sz="6188" dirty="0" err="1">
                <a:solidFill>
                  <a:srgbClr val="000000"/>
                </a:solidFill>
                <a:latin typeface="Open Sans"/>
                <a:ea typeface="Open Sans"/>
                <a:cs typeface="Open Sans"/>
                <a:sym typeface="Open Sans"/>
              </a:rPr>
              <a:t>Mục</a:t>
            </a:r>
            <a:r>
              <a:rPr lang="en-US" sz="6188" dirty="0">
                <a:solidFill>
                  <a:srgbClr val="000000"/>
                </a:solidFill>
                <a:latin typeface="Open Sans"/>
                <a:ea typeface="Open Sans"/>
                <a:cs typeface="Open Sans"/>
                <a:sym typeface="Open Sans"/>
              </a:rPr>
              <a:t> </a:t>
            </a:r>
            <a:r>
              <a:rPr lang="en-US" sz="6188" dirty="0" err="1">
                <a:solidFill>
                  <a:srgbClr val="000000"/>
                </a:solidFill>
                <a:latin typeface="Open Sans"/>
                <a:ea typeface="Open Sans"/>
                <a:cs typeface="Open Sans"/>
                <a:sym typeface="Open Sans"/>
              </a:rPr>
              <a:t>tiêu</a:t>
            </a:r>
            <a:r>
              <a:rPr lang="en-US" sz="6188" dirty="0">
                <a:solidFill>
                  <a:srgbClr val="000000"/>
                </a:solidFill>
                <a:latin typeface="Open Sans"/>
                <a:ea typeface="Open Sans"/>
                <a:cs typeface="Open Sans"/>
                <a:sym typeface="Open Sans"/>
              </a:rPr>
              <a:t> </a:t>
            </a:r>
            <a:r>
              <a:rPr lang="en-US" sz="6188" dirty="0" err="1">
                <a:solidFill>
                  <a:srgbClr val="000000"/>
                </a:solidFill>
                <a:latin typeface="Open Sans"/>
                <a:ea typeface="Open Sans"/>
                <a:cs typeface="Open Sans"/>
                <a:sym typeface="Open Sans"/>
              </a:rPr>
              <a:t>đề</a:t>
            </a:r>
            <a:r>
              <a:rPr lang="en-US" sz="6188" dirty="0">
                <a:solidFill>
                  <a:srgbClr val="000000"/>
                </a:solidFill>
                <a:latin typeface="Open Sans"/>
                <a:ea typeface="Open Sans"/>
                <a:cs typeface="Open Sans"/>
                <a:sym typeface="Open Sans"/>
              </a:rPr>
              <a:t> </a:t>
            </a:r>
            <a:r>
              <a:rPr lang="en-US" sz="6188" dirty="0" err="1">
                <a:solidFill>
                  <a:srgbClr val="000000"/>
                </a:solidFill>
                <a:latin typeface="Open Sans"/>
                <a:ea typeface="Open Sans"/>
                <a:cs typeface="Open Sans"/>
                <a:sym typeface="Open Sans"/>
              </a:rPr>
              <a:t>tài</a:t>
            </a:r>
            <a:endParaRPr lang="en-US" sz="6188" dirty="0">
              <a:solidFill>
                <a:srgbClr val="000000"/>
              </a:solidFill>
              <a:latin typeface="Open Sans"/>
              <a:ea typeface="Open Sans"/>
              <a:cs typeface="Open Sans"/>
              <a:sym typeface="Open Sans"/>
            </a:endParaRPr>
          </a:p>
          <a:p>
            <a:pPr marL="1307985" lvl="1" indent="-653992" algn="l">
              <a:lnSpc>
                <a:spcPts val="8481"/>
              </a:lnSpc>
              <a:buFont typeface="Arial"/>
              <a:buChar char="•"/>
            </a:pPr>
            <a:r>
              <a:rPr lang="en-US" sz="6058" dirty="0" err="1">
                <a:solidFill>
                  <a:srgbClr val="000000"/>
                </a:solidFill>
                <a:latin typeface="Open Sans"/>
                <a:ea typeface="Open Sans"/>
                <a:cs typeface="Open Sans"/>
                <a:sym typeface="Open Sans"/>
              </a:rPr>
              <a:t>Công</a:t>
            </a:r>
            <a:r>
              <a:rPr lang="en-US" sz="6058" dirty="0">
                <a:solidFill>
                  <a:srgbClr val="000000"/>
                </a:solidFill>
                <a:latin typeface="Open Sans"/>
                <a:ea typeface="Open Sans"/>
                <a:cs typeface="Open Sans"/>
                <a:sym typeface="Open Sans"/>
              </a:rPr>
              <a:t> </a:t>
            </a:r>
            <a:r>
              <a:rPr lang="en-US" sz="6058" dirty="0" err="1">
                <a:solidFill>
                  <a:srgbClr val="000000"/>
                </a:solidFill>
                <a:latin typeface="Open Sans"/>
                <a:ea typeface="Open Sans"/>
                <a:cs typeface="Open Sans"/>
                <a:sym typeface="Open Sans"/>
              </a:rPr>
              <a:t>nghệ</a:t>
            </a:r>
            <a:r>
              <a:rPr lang="en-US" sz="6058" dirty="0">
                <a:solidFill>
                  <a:srgbClr val="000000"/>
                </a:solidFill>
                <a:latin typeface="Open Sans"/>
                <a:ea typeface="Open Sans"/>
                <a:cs typeface="Open Sans"/>
                <a:sym typeface="Open Sans"/>
              </a:rPr>
              <a:t> </a:t>
            </a:r>
            <a:r>
              <a:rPr lang="en-US" sz="6058" dirty="0" err="1">
                <a:solidFill>
                  <a:srgbClr val="000000"/>
                </a:solidFill>
                <a:latin typeface="Open Sans"/>
                <a:ea typeface="Open Sans"/>
                <a:cs typeface="Open Sans"/>
                <a:sym typeface="Open Sans"/>
              </a:rPr>
              <a:t>sử</a:t>
            </a:r>
            <a:r>
              <a:rPr lang="en-US" sz="6058" dirty="0">
                <a:solidFill>
                  <a:srgbClr val="000000"/>
                </a:solidFill>
                <a:latin typeface="Open Sans"/>
                <a:ea typeface="Open Sans"/>
                <a:cs typeface="Open Sans"/>
                <a:sym typeface="Open Sans"/>
              </a:rPr>
              <a:t> </a:t>
            </a:r>
            <a:r>
              <a:rPr lang="en-US" sz="6058" dirty="0" err="1">
                <a:solidFill>
                  <a:srgbClr val="000000"/>
                </a:solidFill>
                <a:latin typeface="Open Sans"/>
                <a:ea typeface="Open Sans"/>
                <a:cs typeface="Open Sans"/>
                <a:sym typeface="Open Sans"/>
              </a:rPr>
              <a:t>dụng</a:t>
            </a:r>
            <a:r>
              <a:rPr lang="en-US" sz="6058" dirty="0">
                <a:solidFill>
                  <a:srgbClr val="000000"/>
                </a:solidFill>
                <a:latin typeface="Open Sans"/>
                <a:ea typeface="Open Sans"/>
                <a:cs typeface="Open Sans"/>
                <a:sym typeface="Open Sans"/>
              </a:rPr>
              <a:t> </a:t>
            </a:r>
            <a:r>
              <a:rPr lang="en-US" sz="6058" dirty="0" err="1">
                <a:solidFill>
                  <a:srgbClr val="000000"/>
                </a:solidFill>
                <a:latin typeface="Open Sans"/>
                <a:ea typeface="Open Sans"/>
                <a:cs typeface="Open Sans"/>
                <a:sym typeface="Open Sans"/>
              </a:rPr>
              <a:t>đề</a:t>
            </a:r>
            <a:r>
              <a:rPr lang="en-US" sz="6058" dirty="0">
                <a:solidFill>
                  <a:srgbClr val="000000"/>
                </a:solidFill>
                <a:latin typeface="Open Sans"/>
                <a:ea typeface="Open Sans"/>
                <a:cs typeface="Open Sans"/>
                <a:sym typeface="Open Sans"/>
              </a:rPr>
              <a:t> </a:t>
            </a:r>
            <a:r>
              <a:rPr lang="en-US" sz="6058" dirty="0" err="1">
                <a:solidFill>
                  <a:srgbClr val="000000"/>
                </a:solidFill>
                <a:latin typeface="Open Sans"/>
                <a:ea typeface="Open Sans"/>
                <a:cs typeface="Open Sans"/>
                <a:sym typeface="Open Sans"/>
              </a:rPr>
              <a:t>tài</a:t>
            </a:r>
            <a:endParaRPr lang="en-US" sz="6058" dirty="0">
              <a:solidFill>
                <a:srgbClr val="000000"/>
              </a:solidFill>
              <a:latin typeface="Open Sans"/>
              <a:ea typeface="Open Sans"/>
              <a:cs typeface="Open Sans"/>
              <a:sym typeface="Open Sans"/>
            </a:endParaRPr>
          </a:p>
        </p:txBody>
      </p:sp>
      <p:sp>
        <p:nvSpPr>
          <p:cNvPr id="23" name="TextBox 23"/>
          <p:cNvSpPr txBox="1"/>
          <p:nvPr/>
        </p:nvSpPr>
        <p:spPr>
          <a:xfrm>
            <a:off x="922271" y="2583619"/>
            <a:ext cx="9189218" cy="1185284"/>
          </a:xfrm>
          <a:prstGeom prst="rect">
            <a:avLst/>
          </a:prstGeom>
        </p:spPr>
        <p:txBody>
          <a:bodyPr lIns="0" tIns="0" rIns="0" bIns="0" rtlCol="0" anchor="t">
            <a:spAutoFit/>
          </a:bodyPr>
          <a:lstStyle/>
          <a:p>
            <a:pPr algn="l">
              <a:lnSpc>
                <a:spcPts val="9744"/>
              </a:lnSpc>
              <a:spcBef>
                <a:spcPct val="0"/>
              </a:spcBef>
            </a:pPr>
            <a:r>
              <a:rPr lang="en-US" sz="6960" b="1" dirty="0" err="1">
                <a:solidFill>
                  <a:srgbClr val="000000"/>
                </a:solidFill>
                <a:latin typeface="Open Sans Bold"/>
                <a:ea typeface="Open Sans Bold"/>
                <a:cs typeface="Open Sans Bold"/>
                <a:sym typeface="Open Sans Bold"/>
              </a:rPr>
              <a:t>Tổng</a:t>
            </a:r>
            <a:r>
              <a:rPr lang="en-US" sz="6960" b="1" dirty="0">
                <a:solidFill>
                  <a:srgbClr val="000000"/>
                </a:solidFill>
                <a:latin typeface="Open Sans Bold"/>
                <a:ea typeface="Open Sans Bold"/>
                <a:cs typeface="Open Sans Bold"/>
                <a:sym typeface="Open Sans Bold"/>
              </a:rPr>
              <a:t> </a:t>
            </a:r>
            <a:r>
              <a:rPr lang="en-US" sz="6960" b="1" dirty="0" err="1">
                <a:solidFill>
                  <a:srgbClr val="000000"/>
                </a:solidFill>
                <a:latin typeface="Open Sans Bold"/>
                <a:ea typeface="Open Sans Bold"/>
                <a:cs typeface="Open Sans Bold"/>
                <a:sym typeface="Open Sans Bold"/>
              </a:rPr>
              <a:t>quan</a:t>
            </a:r>
            <a:r>
              <a:rPr lang="en-US" sz="6960" b="1" dirty="0">
                <a:solidFill>
                  <a:srgbClr val="000000"/>
                </a:solidFill>
                <a:latin typeface="Open Sans Bold"/>
                <a:ea typeface="Open Sans Bold"/>
                <a:cs typeface="Open Sans Bold"/>
                <a:sym typeface="Open Sans Bold"/>
              </a:rPr>
              <a:t> </a:t>
            </a:r>
            <a:r>
              <a:rPr lang="en-US" sz="6960" b="1" dirty="0" err="1">
                <a:solidFill>
                  <a:srgbClr val="000000"/>
                </a:solidFill>
                <a:latin typeface="Open Sans Bold"/>
                <a:ea typeface="Open Sans Bold"/>
                <a:cs typeface="Open Sans Bold"/>
                <a:sym typeface="Open Sans Bold"/>
              </a:rPr>
              <a:t>đề</a:t>
            </a:r>
            <a:r>
              <a:rPr lang="en-US" sz="6960" b="1" dirty="0">
                <a:solidFill>
                  <a:srgbClr val="000000"/>
                </a:solidFill>
                <a:latin typeface="Open Sans Bold"/>
                <a:ea typeface="Open Sans Bold"/>
                <a:cs typeface="Open Sans Bold"/>
                <a:sym typeface="Open Sans Bold"/>
              </a:rPr>
              <a:t> </a:t>
            </a:r>
            <a:r>
              <a:rPr lang="en-US" sz="6960" b="1" dirty="0" err="1">
                <a:solidFill>
                  <a:srgbClr val="000000"/>
                </a:solidFill>
                <a:latin typeface="Open Sans Bold"/>
                <a:ea typeface="Open Sans Bold"/>
                <a:cs typeface="Open Sans Bold"/>
                <a:sym typeface="Open Sans Bold"/>
              </a:rPr>
              <a:t>tài</a:t>
            </a:r>
            <a:endParaRPr lang="en-US" sz="6960" b="1" dirty="0">
              <a:solidFill>
                <a:srgbClr val="000000"/>
              </a:solidFill>
              <a:latin typeface="Open Sans Bold"/>
              <a:ea typeface="Open Sans Bold"/>
              <a:cs typeface="Open Sans Bold"/>
              <a:sym typeface="Open Sans Bold"/>
            </a:endParaRPr>
          </a:p>
        </p:txBody>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8</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1000"/>
                                        <p:tgtEl>
                                          <p:spTgt spid="21">
                                            <p:txEl>
                                              <p:pRg st="0" end="0"/>
                                            </p:txEl>
                                          </p:spTgt>
                                        </p:tgtEl>
                                      </p:cBhvr>
                                    </p:animEffect>
                                    <p:anim calcmode="lin" valueType="num">
                                      <p:cBhvr>
                                        <p:cTn id="14"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Effect transition="in" filter="circle(in)">
                                      <p:cBhvr>
                                        <p:cTn id="20" dur="2000"/>
                                        <p:tgtEl>
                                          <p:spTgt spid="2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barn(inVertical)">
                                      <p:cBhvr>
                                        <p:cTn id="25" dur="500"/>
                                        <p:tgtEl>
                                          <p:spTgt spid="22">
                                            <p:txEl>
                                              <p:pRg st="0" end="0"/>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22">
                                            <p:txEl>
                                              <p:pRg st="1" end="1"/>
                                            </p:txEl>
                                          </p:spTgt>
                                        </p:tgtEl>
                                        <p:attrNameLst>
                                          <p:attrName>style.visibility</p:attrName>
                                        </p:attrNameLst>
                                      </p:cBhvr>
                                      <p:to>
                                        <p:strVal val="visible"/>
                                      </p:to>
                                    </p:set>
                                    <p:animEffect transition="in" filter="barn(inVertical)">
                                      <p:cBhvr>
                                        <p:cTn id="28" dur="500"/>
                                        <p:tgtEl>
                                          <p:spTgt spid="22">
                                            <p:txEl>
                                              <p:pRg st="1" end="1"/>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animEffect transition="in" filter="barn(inVertical)">
                                      <p:cBhvr>
                                        <p:cTn id="31"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387" y="8416960"/>
            <a:ext cx="9522564" cy="2182254"/>
          </a:xfrm>
          <a:custGeom>
            <a:avLst/>
            <a:gdLst/>
            <a:ahLst/>
            <a:cxnLst/>
            <a:rect l="l" t="t" r="r" b="b"/>
            <a:pathLst>
              <a:path w="9522564" h="2182254">
                <a:moveTo>
                  <a:pt x="0" y="0"/>
                </a:moveTo>
                <a:lnTo>
                  <a:pt x="9522564" y="0"/>
                </a:lnTo>
                <a:lnTo>
                  <a:pt x="9522564" y="2182254"/>
                </a:lnTo>
                <a:lnTo>
                  <a:pt x="0" y="218225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9066823" y="8416960"/>
            <a:ext cx="9522564" cy="2182254"/>
          </a:xfrm>
          <a:custGeom>
            <a:avLst/>
            <a:gdLst/>
            <a:ahLst/>
            <a:cxnLst/>
            <a:rect l="l" t="t" r="r" b="b"/>
            <a:pathLst>
              <a:path w="9522564" h="2182254">
                <a:moveTo>
                  <a:pt x="9522564" y="0"/>
                </a:moveTo>
                <a:lnTo>
                  <a:pt x="0" y="0"/>
                </a:lnTo>
                <a:lnTo>
                  <a:pt x="0" y="2182254"/>
                </a:lnTo>
                <a:lnTo>
                  <a:pt x="9522564" y="2182254"/>
                </a:lnTo>
                <a:lnTo>
                  <a:pt x="9522564"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V="1">
            <a:off x="-486286" y="-268264"/>
            <a:ext cx="9699148" cy="2088011"/>
          </a:xfrm>
          <a:custGeom>
            <a:avLst/>
            <a:gdLst/>
            <a:ahLst/>
            <a:cxnLst/>
            <a:rect l="l" t="t" r="r" b="b"/>
            <a:pathLst>
              <a:path w="9699148" h="2088011">
                <a:moveTo>
                  <a:pt x="0" y="2088011"/>
                </a:moveTo>
                <a:lnTo>
                  <a:pt x="9699148" y="2088011"/>
                </a:lnTo>
                <a:lnTo>
                  <a:pt x="9699148" y="0"/>
                </a:lnTo>
                <a:lnTo>
                  <a:pt x="0" y="0"/>
                </a:lnTo>
                <a:lnTo>
                  <a:pt x="0"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flipV="1">
            <a:off x="9075138" y="-268264"/>
            <a:ext cx="9699148" cy="2088011"/>
          </a:xfrm>
          <a:custGeom>
            <a:avLst/>
            <a:gdLst/>
            <a:ahLst/>
            <a:cxnLst/>
            <a:rect l="l" t="t" r="r" b="b"/>
            <a:pathLst>
              <a:path w="9699148" h="2088011">
                <a:moveTo>
                  <a:pt x="9699148" y="2088011"/>
                </a:moveTo>
                <a:lnTo>
                  <a:pt x="0" y="2088011"/>
                </a:lnTo>
                <a:lnTo>
                  <a:pt x="0" y="0"/>
                </a:lnTo>
                <a:lnTo>
                  <a:pt x="9699148" y="0"/>
                </a:lnTo>
                <a:lnTo>
                  <a:pt x="9699148" y="2088011"/>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TextBox 6"/>
          <p:cNvSpPr txBox="1"/>
          <p:nvPr/>
        </p:nvSpPr>
        <p:spPr>
          <a:xfrm>
            <a:off x="486286" y="1550578"/>
            <a:ext cx="17801714" cy="1971220"/>
          </a:xfrm>
          <a:prstGeom prst="rect">
            <a:avLst/>
          </a:prstGeom>
        </p:spPr>
        <p:txBody>
          <a:bodyPr lIns="0" tIns="0" rIns="0" bIns="0" rtlCol="0" anchor="t">
            <a:spAutoFit/>
          </a:bodyPr>
          <a:lstStyle/>
          <a:p>
            <a:pPr algn="l">
              <a:lnSpc>
                <a:spcPts val="5275"/>
              </a:lnSpc>
              <a:spcBef>
                <a:spcPct val="0"/>
              </a:spcBef>
            </a:pPr>
            <a:r>
              <a:rPr lang="en-US" sz="3767" dirty="0">
                <a:solidFill>
                  <a:srgbClr val="000000"/>
                </a:solidFill>
                <a:latin typeface="Open Sans"/>
                <a:ea typeface="Open Sans"/>
                <a:cs typeface="Open Sans"/>
                <a:sym typeface="Open Sans"/>
              </a:rPr>
              <a:t>- Xu </a:t>
            </a:r>
            <a:r>
              <a:rPr lang="en-US" sz="3767" dirty="0" err="1">
                <a:solidFill>
                  <a:srgbClr val="000000"/>
                </a:solidFill>
                <a:latin typeface="Open Sans"/>
                <a:ea typeface="Open Sans"/>
                <a:cs typeface="Open Sans"/>
                <a:sym typeface="Open Sans"/>
              </a:rPr>
              <a:t>hướng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mua</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sắm</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trực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tuyến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Mua</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sắm</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trực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tuyến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ngày</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càng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phát</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triển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việc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thiết</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kế</a:t>
            </a:r>
            <a:r>
              <a:rPr lang="en-US" sz="3767" dirty="0">
                <a:solidFill>
                  <a:srgbClr val="000000"/>
                </a:solidFill>
                <a:latin typeface="Open Sans"/>
                <a:ea typeface="Open Sans"/>
                <a:cs typeface="Open Sans"/>
                <a:sym typeface="Open Sans"/>
              </a:rPr>
              <a:t> website </a:t>
            </a:r>
            <a:r>
              <a:rPr lang="en-US" sz="3767" dirty="0" err="1">
                <a:solidFill>
                  <a:srgbClr val="000000"/>
                </a:solidFill>
                <a:latin typeface="Open Sans"/>
                <a:ea typeface="Open Sans"/>
                <a:cs typeface="Open Sans"/>
                <a:sym typeface="Open Sans"/>
              </a:rPr>
              <a:t>bán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trang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sức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giúp</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tiếp</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cận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khách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hàng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tiềm</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năng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mọi</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lúc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mọi</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nơi</a:t>
            </a:r>
            <a:r>
              <a:rPr lang="en-US" sz="3767" dirty="0">
                <a:solidFill>
                  <a:srgbClr val="000000"/>
                </a:solidFill>
                <a:latin typeface="Open Sans"/>
                <a:ea typeface="Open Sans"/>
                <a:cs typeface="Open Sans"/>
                <a:sym typeface="Open Sans"/>
              </a:rPr>
              <a:t>.</a:t>
            </a:r>
          </a:p>
        </p:txBody>
      </p:sp>
      <p:grpSp>
        <p:nvGrpSpPr>
          <p:cNvPr id="7" name="Group 7"/>
          <p:cNvGrpSpPr/>
          <p:nvPr/>
        </p:nvGrpSpPr>
        <p:grpSpPr>
          <a:xfrm>
            <a:off x="16963797" y="8279726"/>
            <a:ext cx="972232" cy="137234"/>
            <a:chOff x="0" y="0"/>
            <a:chExt cx="256061" cy="36144"/>
          </a:xfrm>
        </p:grpSpPr>
        <p:sp>
          <p:nvSpPr>
            <p:cNvPr id="8" name="Freeform 8"/>
            <p:cNvSpPr/>
            <p:nvPr/>
          </p:nvSpPr>
          <p:spPr>
            <a:xfrm>
              <a:off x="0" y="0"/>
              <a:ext cx="256061" cy="36144"/>
            </a:xfrm>
            <a:custGeom>
              <a:avLst/>
              <a:gdLst/>
              <a:ahLst/>
              <a:cxnLst/>
              <a:rect l="l" t="t" r="r" b="b"/>
              <a:pathLst>
                <a:path w="256061" h="36144">
                  <a:moveTo>
                    <a:pt x="0" y="0"/>
                  </a:moveTo>
                  <a:lnTo>
                    <a:pt x="256061" y="0"/>
                  </a:lnTo>
                  <a:lnTo>
                    <a:pt x="256061" y="36144"/>
                  </a:lnTo>
                  <a:lnTo>
                    <a:pt x="0" y="36144"/>
                  </a:lnTo>
                  <a:close/>
                </a:path>
              </a:pathLst>
            </a:custGeom>
            <a:solidFill>
              <a:srgbClr val="FFFAF0"/>
            </a:solidFill>
          </p:spPr>
        </p:sp>
        <p:sp>
          <p:nvSpPr>
            <p:cNvPr id="9" name="TextBox 9"/>
            <p:cNvSpPr txBox="1"/>
            <p:nvPr/>
          </p:nvSpPr>
          <p:spPr>
            <a:xfrm>
              <a:off x="0" y="-38100"/>
              <a:ext cx="256061" cy="7424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838354" y="3573868"/>
            <a:ext cx="152254" cy="15225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6009658" y="3631018"/>
            <a:ext cx="152254" cy="15225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073151" y="8691999"/>
            <a:ext cx="152254" cy="15225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3265560" y="8625397"/>
            <a:ext cx="152254" cy="15225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9</a:t>
            </a:r>
          </a:p>
        </p:txBody>
      </p:sp>
      <p:sp>
        <p:nvSpPr>
          <p:cNvPr id="23" name="TextBox 23"/>
          <p:cNvSpPr txBox="1"/>
          <p:nvPr/>
        </p:nvSpPr>
        <p:spPr>
          <a:xfrm>
            <a:off x="336463" y="587473"/>
            <a:ext cx="17560687" cy="872004"/>
          </a:xfrm>
          <a:prstGeom prst="rect">
            <a:avLst/>
          </a:prstGeom>
        </p:spPr>
        <p:txBody>
          <a:bodyPr lIns="0" tIns="0" rIns="0" bIns="0" rtlCol="0" anchor="t">
            <a:spAutoFit/>
          </a:bodyPr>
          <a:lstStyle/>
          <a:p>
            <a:pPr algn="ctr">
              <a:lnSpc>
                <a:spcPts val="7061"/>
              </a:lnSpc>
              <a:spcBef>
                <a:spcPct val="0"/>
              </a:spcBef>
            </a:pPr>
            <a:r>
              <a:rPr lang="en-US" sz="5044" b="1" u="sng" dirty="0" err="1">
                <a:solidFill>
                  <a:srgbClr val="000000"/>
                </a:solidFill>
                <a:latin typeface="Open Sans Bold"/>
                <a:ea typeface="Open Sans Bold"/>
                <a:cs typeface="Open Sans Bold"/>
                <a:sym typeface="Open Sans Bold"/>
              </a:rPr>
              <a:t>Lý</a:t>
            </a:r>
            <a:r>
              <a:rPr lang="en-US" sz="5044" b="1" u="sng" dirty="0">
                <a:solidFill>
                  <a:srgbClr val="000000"/>
                </a:solidFill>
                <a:latin typeface="Open Sans Bold"/>
                <a:ea typeface="Open Sans Bold"/>
                <a:cs typeface="Open Sans Bold"/>
                <a:sym typeface="Open Sans Bold"/>
              </a:rPr>
              <a:t> do </a:t>
            </a:r>
            <a:r>
              <a:rPr lang="en-US" sz="5044" b="1" u="sng" dirty="0" err="1">
                <a:solidFill>
                  <a:srgbClr val="000000"/>
                </a:solidFill>
                <a:latin typeface="Open Sans Bold"/>
                <a:ea typeface="Open Sans Bold"/>
                <a:cs typeface="Open Sans Bold"/>
                <a:sym typeface="Open Sans Bold"/>
              </a:rPr>
              <a:t>chọn</a:t>
            </a:r>
            <a:r>
              <a:rPr lang="en-US" sz="5044" b="1" u="sng" dirty="0">
                <a:solidFill>
                  <a:srgbClr val="000000"/>
                </a:solidFill>
                <a:latin typeface="Open Sans Bold"/>
                <a:ea typeface="Open Sans Bold"/>
                <a:cs typeface="Open Sans Bold"/>
                <a:sym typeface="Open Sans Bold"/>
              </a:rPr>
              <a:t> </a:t>
            </a:r>
            <a:r>
              <a:rPr lang="en-US" sz="5044" b="1" u="sng" dirty="0" err="1">
                <a:solidFill>
                  <a:srgbClr val="000000"/>
                </a:solidFill>
                <a:latin typeface="Open Sans Bold"/>
                <a:ea typeface="Open Sans Bold"/>
                <a:cs typeface="Open Sans Bold"/>
                <a:sym typeface="Open Sans Bold"/>
              </a:rPr>
              <a:t>đề</a:t>
            </a:r>
            <a:r>
              <a:rPr lang="en-US" sz="5044" b="1" u="sng" dirty="0">
                <a:solidFill>
                  <a:srgbClr val="000000"/>
                </a:solidFill>
                <a:latin typeface="Open Sans Bold"/>
                <a:ea typeface="Open Sans Bold"/>
                <a:cs typeface="Open Sans Bold"/>
                <a:sym typeface="Open Sans Bold"/>
              </a:rPr>
              <a:t> </a:t>
            </a:r>
            <a:r>
              <a:rPr lang="en-US" sz="5044" b="1" u="sng" dirty="0" err="1">
                <a:solidFill>
                  <a:srgbClr val="000000"/>
                </a:solidFill>
                <a:latin typeface="Open Sans Bold"/>
                <a:ea typeface="Open Sans Bold"/>
                <a:cs typeface="Open Sans Bold"/>
                <a:sym typeface="Open Sans Bold"/>
              </a:rPr>
              <a:t>tài"Thiết</a:t>
            </a:r>
            <a:r>
              <a:rPr lang="en-US" sz="5044" b="1" u="sng" dirty="0">
                <a:solidFill>
                  <a:srgbClr val="000000"/>
                </a:solidFill>
                <a:latin typeface="Open Sans Bold"/>
                <a:ea typeface="Open Sans Bold"/>
                <a:cs typeface="Open Sans Bold"/>
                <a:sym typeface="Open Sans Bold"/>
              </a:rPr>
              <a:t> </a:t>
            </a:r>
            <a:r>
              <a:rPr lang="en-US" sz="5044" b="1" u="sng" dirty="0" err="1">
                <a:solidFill>
                  <a:srgbClr val="000000"/>
                </a:solidFill>
                <a:latin typeface="Open Sans Bold"/>
                <a:ea typeface="Open Sans Bold"/>
                <a:cs typeface="Open Sans Bold"/>
                <a:sym typeface="Open Sans Bold"/>
              </a:rPr>
              <a:t>kế</a:t>
            </a:r>
            <a:r>
              <a:rPr lang="en-US" sz="5044" b="1" u="sng" dirty="0">
                <a:solidFill>
                  <a:srgbClr val="000000"/>
                </a:solidFill>
                <a:latin typeface="Open Sans Bold"/>
                <a:ea typeface="Open Sans Bold"/>
                <a:cs typeface="Open Sans Bold"/>
                <a:sym typeface="Open Sans Bold"/>
              </a:rPr>
              <a:t> </a:t>
            </a:r>
            <a:r>
              <a:rPr lang="en-US" sz="5044" b="1" u="sng" dirty="0" err="1">
                <a:solidFill>
                  <a:srgbClr val="000000"/>
                </a:solidFill>
                <a:latin typeface="Open Sans Bold"/>
                <a:ea typeface="Open Sans Bold"/>
                <a:cs typeface="Open Sans Bold"/>
                <a:sym typeface="Open Sans Bold"/>
              </a:rPr>
              <a:t>trang</a:t>
            </a:r>
            <a:r>
              <a:rPr lang="en-US" sz="5044" b="1" u="sng" dirty="0">
                <a:solidFill>
                  <a:srgbClr val="000000"/>
                </a:solidFill>
                <a:latin typeface="Open Sans Bold"/>
                <a:ea typeface="Open Sans Bold"/>
                <a:cs typeface="Open Sans Bold"/>
                <a:sym typeface="Open Sans Bold"/>
              </a:rPr>
              <a:t> web </a:t>
            </a:r>
            <a:r>
              <a:rPr lang="en-US" sz="5044" b="1" u="sng" dirty="0" err="1">
                <a:solidFill>
                  <a:srgbClr val="000000"/>
                </a:solidFill>
                <a:latin typeface="Open Sans Bold"/>
                <a:ea typeface="Open Sans Bold"/>
                <a:cs typeface="Open Sans Bold"/>
                <a:sym typeface="Open Sans Bold"/>
              </a:rPr>
              <a:t>bán</a:t>
            </a:r>
            <a:r>
              <a:rPr lang="en-US" sz="5044" b="1" u="sng" dirty="0">
                <a:solidFill>
                  <a:srgbClr val="000000"/>
                </a:solidFill>
                <a:latin typeface="Open Sans Bold"/>
                <a:ea typeface="Open Sans Bold"/>
                <a:cs typeface="Open Sans Bold"/>
                <a:sym typeface="Open Sans Bold"/>
              </a:rPr>
              <a:t> </a:t>
            </a:r>
            <a:r>
              <a:rPr lang="en-US" sz="5044" b="1" u="sng" dirty="0" err="1">
                <a:solidFill>
                  <a:srgbClr val="000000"/>
                </a:solidFill>
                <a:latin typeface="Open Sans Bold"/>
                <a:ea typeface="Open Sans Bold"/>
                <a:cs typeface="Open Sans Bold"/>
                <a:sym typeface="Open Sans Bold"/>
              </a:rPr>
              <a:t>trang</a:t>
            </a:r>
            <a:r>
              <a:rPr lang="en-US" sz="5044" b="1" u="sng" dirty="0">
                <a:solidFill>
                  <a:srgbClr val="000000"/>
                </a:solidFill>
                <a:latin typeface="Open Sans Bold"/>
                <a:ea typeface="Open Sans Bold"/>
                <a:cs typeface="Open Sans Bold"/>
                <a:sym typeface="Open Sans Bold"/>
              </a:rPr>
              <a:t> </a:t>
            </a:r>
            <a:r>
              <a:rPr lang="en-US" sz="5044" b="1" u="sng" dirty="0" err="1">
                <a:solidFill>
                  <a:srgbClr val="000000"/>
                </a:solidFill>
                <a:latin typeface="Open Sans Bold"/>
                <a:ea typeface="Open Sans Bold"/>
                <a:cs typeface="Open Sans Bold"/>
                <a:sym typeface="Open Sans Bold"/>
              </a:rPr>
              <a:t>sức</a:t>
            </a:r>
            <a:r>
              <a:rPr lang="en-US" sz="5044" b="1" u="sng" dirty="0">
                <a:solidFill>
                  <a:srgbClr val="000000"/>
                </a:solidFill>
                <a:latin typeface="Open Sans Bold"/>
                <a:ea typeface="Open Sans Bold"/>
                <a:cs typeface="Open Sans Bold"/>
                <a:sym typeface="Open Sans Bold"/>
              </a:rPr>
              <a:t>":</a:t>
            </a:r>
          </a:p>
        </p:txBody>
      </p:sp>
      <p:sp>
        <p:nvSpPr>
          <p:cNvPr id="24" name="TextBox 24"/>
          <p:cNvSpPr txBox="1"/>
          <p:nvPr/>
        </p:nvSpPr>
        <p:spPr>
          <a:xfrm>
            <a:off x="312005" y="3504507"/>
            <a:ext cx="17801714" cy="1304470"/>
          </a:xfrm>
          <a:prstGeom prst="rect">
            <a:avLst/>
          </a:prstGeom>
        </p:spPr>
        <p:txBody>
          <a:bodyPr lIns="0" tIns="0" rIns="0" bIns="0" rtlCol="0" anchor="t">
            <a:spAutoFit/>
          </a:bodyPr>
          <a:lstStyle/>
          <a:p>
            <a:pPr algn="l">
              <a:lnSpc>
                <a:spcPts val="5275"/>
              </a:lnSpc>
              <a:spcBef>
                <a:spcPct val="0"/>
              </a:spcBef>
            </a:pP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Thị</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trường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tiềm</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năng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Trang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sức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là</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mặt</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hàng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có</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giá</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trị</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cao</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và</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nhu</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cầu</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lớn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đặc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biệt</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là</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các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sản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phẩm</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cao</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cấp</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như</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nhẫn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cưới</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kim</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cương</a:t>
            </a:r>
            <a:r>
              <a:rPr lang="en-US" sz="3767" dirty="0">
                <a:solidFill>
                  <a:srgbClr val="000000"/>
                </a:solidFill>
                <a:latin typeface="Open Sans"/>
                <a:ea typeface="Open Sans"/>
                <a:cs typeface="Open Sans"/>
                <a:sym typeface="Open Sans"/>
              </a:rPr>
              <a:t>.</a:t>
            </a:r>
          </a:p>
        </p:txBody>
      </p:sp>
      <p:sp>
        <p:nvSpPr>
          <p:cNvPr id="25" name="TextBox 25"/>
          <p:cNvSpPr txBox="1"/>
          <p:nvPr/>
        </p:nvSpPr>
        <p:spPr>
          <a:xfrm>
            <a:off x="312005" y="4749401"/>
            <a:ext cx="17801714" cy="1304470"/>
          </a:xfrm>
          <a:prstGeom prst="rect">
            <a:avLst/>
          </a:prstGeom>
        </p:spPr>
        <p:txBody>
          <a:bodyPr lIns="0" tIns="0" rIns="0" bIns="0" rtlCol="0" anchor="t">
            <a:spAutoFit/>
          </a:bodyPr>
          <a:lstStyle/>
          <a:p>
            <a:pPr algn="l">
              <a:lnSpc>
                <a:spcPts val="5275"/>
              </a:lnSpc>
              <a:spcBef>
                <a:spcPct val="0"/>
              </a:spcBef>
            </a:pP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Cạnh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tranh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trong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ngành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Một</a:t>
            </a:r>
            <a:r>
              <a:rPr lang="en-US" sz="3767" dirty="0">
                <a:solidFill>
                  <a:srgbClr val="000000"/>
                </a:solidFill>
                <a:latin typeface="Open Sans"/>
                <a:ea typeface="Open Sans"/>
                <a:cs typeface="Open Sans"/>
                <a:sym typeface="Open Sans"/>
              </a:rPr>
              <a:t> website </a:t>
            </a:r>
            <a:r>
              <a:rPr lang="en-US" sz="3767" dirty="0" err="1">
                <a:solidFill>
                  <a:srgbClr val="000000"/>
                </a:solidFill>
                <a:latin typeface="Open Sans"/>
                <a:ea typeface="Open Sans"/>
                <a:cs typeface="Open Sans"/>
                <a:sym typeface="Open Sans"/>
              </a:rPr>
              <a:t>đẹp</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và</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dễ</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sử</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dụng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giúp</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nâng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cao</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sự</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cạnh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tranh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trong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ngành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trang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sức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thu</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hút</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và</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giữ</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chân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khách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hàng</a:t>
            </a:r>
            <a:r>
              <a:rPr lang="en-US" sz="3767" dirty="0">
                <a:solidFill>
                  <a:srgbClr val="000000"/>
                </a:solidFill>
                <a:latin typeface="Open Sans"/>
                <a:ea typeface="Open Sans"/>
                <a:cs typeface="Open Sans"/>
                <a:sym typeface="Open Sans"/>
              </a:rPr>
              <a:t>.</a:t>
            </a:r>
          </a:p>
        </p:txBody>
      </p:sp>
      <p:sp>
        <p:nvSpPr>
          <p:cNvPr id="26" name="TextBox 26"/>
          <p:cNvSpPr txBox="1"/>
          <p:nvPr/>
        </p:nvSpPr>
        <p:spPr>
          <a:xfrm>
            <a:off x="336463" y="5996721"/>
            <a:ext cx="17801714" cy="1304470"/>
          </a:xfrm>
          <a:prstGeom prst="rect">
            <a:avLst/>
          </a:prstGeom>
        </p:spPr>
        <p:txBody>
          <a:bodyPr lIns="0" tIns="0" rIns="0" bIns="0" rtlCol="0" anchor="t">
            <a:spAutoFit/>
          </a:bodyPr>
          <a:lstStyle/>
          <a:p>
            <a:pPr algn="l">
              <a:lnSpc>
                <a:spcPts val="5275"/>
              </a:lnSpc>
              <a:spcBef>
                <a:spcPct val="0"/>
              </a:spcBef>
            </a:pP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Tính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khả</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thi</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Các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công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nghệ</a:t>
            </a:r>
            <a:r>
              <a:rPr lang="en-US" sz="3767" dirty="0">
                <a:solidFill>
                  <a:srgbClr val="000000"/>
                </a:solidFill>
                <a:latin typeface="Open Sans"/>
                <a:ea typeface="Open Sans"/>
                <a:cs typeface="Open Sans"/>
                <a:sym typeface="Open Sans"/>
              </a:rPr>
              <a:t> web </a:t>
            </a:r>
            <a:r>
              <a:rPr lang="en-US" sz="3767" dirty="0" err="1">
                <a:solidFill>
                  <a:srgbClr val="000000"/>
                </a:solidFill>
                <a:latin typeface="Open Sans"/>
                <a:ea typeface="Open Sans"/>
                <a:cs typeface="Open Sans"/>
                <a:sym typeface="Open Sans"/>
              </a:rPr>
              <a:t>hiện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đại</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giúp</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việc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thiết</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kế</a:t>
            </a:r>
            <a:r>
              <a:rPr lang="en-US" sz="3767" dirty="0">
                <a:solidFill>
                  <a:srgbClr val="000000"/>
                </a:solidFill>
                <a:latin typeface="Open Sans"/>
                <a:ea typeface="Open Sans"/>
                <a:cs typeface="Open Sans"/>
                <a:sym typeface="Open Sans"/>
              </a:rPr>
              <a:t> website </a:t>
            </a:r>
            <a:r>
              <a:rPr lang="en-US" sz="3767" dirty="0" err="1">
                <a:solidFill>
                  <a:srgbClr val="000000"/>
                </a:solidFill>
                <a:latin typeface="Open Sans"/>
                <a:ea typeface="Open Sans"/>
                <a:cs typeface="Open Sans"/>
                <a:sym typeface="Open Sans"/>
              </a:rPr>
              <a:t>bán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trang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sức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trở</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nên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dễ</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dàng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và</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hiệu</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quả</a:t>
            </a:r>
            <a:r>
              <a:rPr lang="en-US" sz="3767" dirty="0">
                <a:solidFill>
                  <a:srgbClr val="000000"/>
                </a:solidFill>
                <a:latin typeface="Open Sans"/>
                <a:ea typeface="Open Sans"/>
                <a:cs typeface="Open Sans"/>
                <a:sym typeface="Open Sans"/>
              </a:rPr>
              <a:t>.</a:t>
            </a:r>
          </a:p>
        </p:txBody>
      </p:sp>
      <p:sp>
        <p:nvSpPr>
          <p:cNvPr id="27" name="TextBox 27"/>
          <p:cNvSpPr txBox="1"/>
          <p:nvPr/>
        </p:nvSpPr>
        <p:spPr>
          <a:xfrm>
            <a:off x="336463" y="7361495"/>
            <a:ext cx="17801714" cy="1304470"/>
          </a:xfrm>
          <a:prstGeom prst="rect">
            <a:avLst/>
          </a:prstGeom>
        </p:spPr>
        <p:txBody>
          <a:bodyPr lIns="0" tIns="0" rIns="0" bIns="0" rtlCol="0" anchor="t">
            <a:spAutoFit/>
          </a:bodyPr>
          <a:lstStyle/>
          <a:p>
            <a:pPr algn="l">
              <a:lnSpc>
                <a:spcPts val="5275"/>
              </a:lnSpc>
              <a:spcBef>
                <a:spcPct val="0"/>
              </a:spcBef>
            </a:pP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Lợi</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ích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cho</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khách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hàng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Trang</a:t>
            </a:r>
            <a:r>
              <a:rPr lang="en-US" sz="3767" dirty="0">
                <a:solidFill>
                  <a:srgbClr val="000000"/>
                </a:solidFill>
                <a:latin typeface="Open Sans"/>
                <a:ea typeface="Open Sans"/>
                <a:cs typeface="Open Sans"/>
                <a:sym typeface="Open Sans"/>
              </a:rPr>
              <a:t> web </a:t>
            </a:r>
            <a:r>
              <a:rPr lang="en-US" sz="3767" dirty="0" err="1">
                <a:solidFill>
                  <a:srgbClr val="000000"/>
                </a:solidFill>
                <a:latin typeface="Open Sans"/>
                <a:ea typeface="Open Sans"/>
                <a:cs typeface="Open Sans"/>
                <a:sym typeface="Open Sans"/>
              </a:rPr>
              <a:t>tạo</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sự</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tiện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lợi</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cho</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phép</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khách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hàng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dễ</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dàng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lựa</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chọn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mua</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sắm</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và</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thanh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toán</a:t>
            </a:r>
            <a:r>
              <a:rPr lang="en-US" sz="3767" dirty="0">
                <a:solidFill>
                  <a:srgbClr val="000000"/>
                </a:solidFill>
                <a:latin typeface="Open Sans"/>
                <a:ea typeface="Open Sans"/>
                <a:cs typeface="Open Sans"/>
                <a:sym typeface="Open Sans"/>
              </a:rPr>
              <a:t> online </a:t>
            </a:r>
            <a:r>
              <a:rPr lang="en-US" sz="3767" dirty="0" err="1">
                <a:solidFill>
                  <a:srgbClr val="000000"/>
                </a:solidFill>
                <a:latin typeface="Open Sans"/>
                <a:ea typeface="Open Sans"/>
                <a:cs typeface="Open Sans"/>
                <a:sym typeface="Open Sans"/>
              </a:rPr>
              <a:t>mà</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không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cần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đến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cửa</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hàng</a:t>
            </a:r>
            <a:r>
              <a:rPr lang="en-US" sz="3767" dirty="0">
                <a:solidFill>
                  <a:srgbClr val="000000"/>
                </a:solidFill>
                <a:latin typeface="Open Sans"/>
                <a:ea typeface="Open Sans"/>
                <a:cs typeface="Open Sans"/>
                <a:sym typeface="Open Sans"/>
              </a:rPr>
              <a:t>.</a:t>
            </a:r>
          </a:p>
        </p:txBody>
      </p:sp>
      <p:sp>
        <p:nvSpPr>
          <p:cNvPr id="28" name="TextBox 28"/>
          <p:cNvSpPr txBox="1"/>
          <p:nvPr/>
        </p:nvSpPr>
        <p:spPr>
          <a:xfrm>
            <a:off x="312005" y="8646914"/>
            <a:ext cx="17801714" cy="1304470"/>
          </a:xfrm>
          <a:prstGeom prst="rect">
            <a:avLst/>
          </a:prstGeom>
        </p:spPr>
        <p:txBody>
          <a:bodyPr lIns="0" tIns="0" rIns="0" bIns="0" rtlCol="0" anchor="t">
            <a:spAutoFit/>
          </a:bodyPr>
          <a:lstStyle/>
          <a:p>
            <a:pPr algn="l">
              <a:lnSpc>
                <a:spcPts val="5275"/>
              </a:lnSpc>
              <a:spcBef>
                <a:spcPct val="0"/>
              </a:spcBef>
            </a:pP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Phát</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triển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kỹ</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năng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Đây</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là</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cơ</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hội</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để</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phát</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triển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kỹ</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năng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thiết</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kế</a:t>
            </a:r>
            <a:r>
              <a:rPr lang="en-US" sz="3767" dirty="0">
                <a:solidFill>
                  <a:srgbClr val="000000"/>
                </a:solidFill>
                <a:latin typeface="Open Sans"/>
                <a:ea typeface="Open Sans"/>
                <a:cs typeface="Open Sans"/>
                <a:sym typeface="Open Sans"/>
              </a:rPr>
              <a:t> website </a:t>
            </a:r>
            <a:r>
              <a:rPr lang="en-US" sz="3767" dirty="0" err="1">
                <a:solidFill>
                  <a:srgbClr val="000000"/>
                </a:solidFill>
                <a:latin typeface="Open Sans"/>
                <a:ea typeface="Open Sans"/>
                <a:cs typeface="Open Sans"/>
                <a:sym typeface="Open Sans"/>
              </a:rPr>
              <a:t>và</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lập</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trình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đồng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thời</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trải</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nghiệm</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thực</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tế</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trong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ngành</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thương</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mại</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điện</a:t>
            </a:r>
            <a:r>
              <a:rPr lang="en-US" sz="3767" dirty="0">
                <a:solidFill>
                  <a:srgbClr val="000000"/>
                </a:solidFill>
                <a:latin typeface="Open Sans"/>
                <a:ea typeface="Open Sans"/>
                <a:cs typeface="Open Sans"/>
                <a:sym typeface="Open Sans"/>
              </a:rPr>
              <a:t> </a:t>
            </a:r>
            <a:r>
              <a:rPr lang="en-US" sz="3767" dirty="0" err="1">
                <a:solidFill>
                  <a:srgbClr val="000000"/>
                </a:solidFill>
                <a:latin typeface="Open Sans"/>
                <a:ea typeface="Open Sans"/>
                <a:cs typeface="Open Sans"/>
                <a:sym typeface="Open Sans"/>
              </a:rPr>
              <a:t>tử</a:t>
            </a:r>
            <a:r>
              <a:rPr lang="en-US" sz="3767" dirty="0">
                <a:solidFill>
                  <a:srgbClr val="000000"/>
                </a:solidFill>
                <a:latin typeface="Open Sans"/>
                <a:ea typeface="Open Sans"/>
                <a:cs typeface="Open Sans"/>
                <a:sym typeface="Open Sans"/>
              </a:rPr>
              <a: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Effect transition="in" filter="fade">
                                      <p:cBhvr>
                                        <p:cTn id="20" dur="1000"/>
                                        <p:tgtEl>
                                          <p:spTgt spid="24">
                                            <p:txEl>
                                              <p:pRg st="0" end="0"/>
                                            </p:txEl>
                                          </p:spTgt>
                                        </p:tgtEl>
                                      </p:cBhvr>
                                    </p:animEffect>
                                    <p:anim calcmode="lin" valueType="num">
                                      <p:cBhvr>
                                        <p:cTn id="21"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Effect transition="in" filter="fade">
                                      <p:cBhvr>
                                        <p:cTn id="27" dur="1000"/>
                                        <p:tgtEl>
                                          <p:spTgt spid="25">
                                            <p:txEl>
                                              <p:pRg st="0" end="0"/>
                                            </p:txEl>
                                          </p:spTgt>
                                        </p:tgtEl>
                                      </p:cBhvr>
                                    </p:animEffect>
                                    <p:anim calcmode="lin" valueType="num">
                                      <p:cBhvr>
                                        <p:cTn id="28"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Effect transition="in" filter="fade">
                                      <p:cBhvr>
                                        <p:cTn id="34" dur="1000"/>
                                        <p:tgtEl>
                                          <p:spTgt spid="26">
                                            <p:txEl>
                                              <p:pRg st="0" end="0"/>
                                            </p:txEl>
                                          </p:spTgt>
                                        </p:tgtEl>
                                      </p:cBhvr>
                                    </p:animEffect>
                                    <p:anim calcmode="lin" valueType="num">
                                      <p:cBhvr>
                                        <p:cTn id="35"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animEffect transition="in" filter="fade">
                                      <p:cBhvr>
                                        <p:cTn id="41" dur="1000"/>
                                        <p:tgtEl>
                                          <p:spTgt spid="27">
                                            <p:txEl>
                                              <p:pRg st="0" end="0"/>
                                            </p:txEl>
                                          </p:spTgt>
                                        </p:tgtEl>
                                      </p:cBhvr>
                                    </p:animEffect>
                                    <p:anim calcmode="lin" valueType="num">
                                      <p:cBhvr>
                                        <p:cTn id="42"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fade">
                                      <p:cBhvr>
                                        <p:cTn id="48" dur="1000"/>
                                        <p:tgtEl>
                                          <p:spTgt spid="28">
                                            <p:txEl>
                                              <p:pRg st="0" end="0"/>
                                            </p:txEl>
                                          </p:spTgt>
                                        </p:tgtEl>
                                      </p:cBhvr>
                                    </p:animEffect>
                                    <p:anim calcmode="lin" valueType="num">
                                      <p:cBhvr>
                                        <p:cTn id="49"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2403</Words>
  <Application>Microsoft Office PowerPoint</Application>
  <PresentationFormat>Custom</PresentationFormat>
  <Paragraphs>253</Paragraphs>
  <Slides>61</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Playlist Script</vt:lpstr>
      <vt:lpstr>Open Sans Italics</vt:lpstr>
      <vt:lpstr>Open Sans Bold</vt:lpstr>
      <vt:lpstr>Poppins Bold</vt:lpstr>
      <vt:lpstr>ITC Benguiat</vt:lpstr>
      <vt:lpstr>More Sugar</vt:lpstr>
      <vt:lpstr>Open Sans</vt:lpstr>
      <vt:lpstr>Calibri</vt:lpstr>
      <vt:lpstr>Poppins Bold Italics</vt:lpstr>
      <vt:lpstr>Noto Serif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Pink Cute Illustrative Group Project Presentation</dc:title>
  <dc:creator>Administrator</dc:creator>
  <cp:lastModifiedBy>Admin</cp:lastModifiedBy>
  <cp:revision>18</cp:revision>
  <dcterms:created xsi:type="dcterms:W3CDTF">2006-08-16T00:00:00Z</dcterms:created>
  <dcterms:modified xsi:type="dcterms:W3CDTF">2024-12-07T11:39:17Z</dcterms:modified>
  <dc:identifier>DAGXCJey4UE</dc:identifier>
</cp:coreProperties>
</file>